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0"/>
  </p:notesMasterIdLst>
  <p:sldIdLst>
    <p:sldId id="286" r:id="rId2"/>
    <p:sldId id="257" r:id="rId3"/>
    <p:sldId id="288" r:id="rId4"/>
    <p:sldId id="258" r:id="rId5"/>
    <p:sldId id="296" r:id="rId6"/>
    <p:sldId id="281" r:id="rId7"/>
    <p:sldId id="280" r:id="rId8"/>
    <p:sldId id="270" r:id="rId9"/>
    <p:sldId id="272" r:id="rId10"/>
    <p:sldId id="448" r:id="rId11"/>
    <p:sldId id="275" r:id="rId12"/>
    <p:sldId id="297" r:id="rId13"/>
    <p:sldId id="289" r:id="rId14"/>
    <p:sldId id="265" r:id="rId15"/>
    <p:sldId id="290" r:id="rId16"/>
    <p:sldId id="285" r:id="rId17"/>
    <p:sldId id="284" r:id="rId18"/>
    <p:sldId id="291" r:id="rId19"/>
    <p:sldId id="293" r:id="rId20"/>
    <p:sldId id="287" r:id="rId21"/>
    <p:sldId id="298" r:id="rId22"/>
    <p:sldId id="294" r:id="rId23"/>
    <p:sldId id="295" r:id="rId24"/>
    <p:sldId id="299" r:id="rId25"/>
    <p:sldId id="449" r:id="rId26"/>
    <p:sldId id="400" r:id="rId27"/>
    <p:sldId id="401" r:id="rId28"/>
    <p:sldId id="345" r:id="rId29"/>
    <p:sldId id="346" r:id="rId30"/>
    <p:sldId id="348" r:id="rId31"/>
    <p:sldId id="450" r:id="rId32"/>
    <p:sldId id="451" r:id="rId33"/>
    <p:sldId id="452" r:id="rId34"/>
    <p:sldId id="453" r:id="rId35"/>
    <p:sldId id="410" r:id="rId36"/>
    <p:sldId id="305" r:id="rId37"/>
    <p:sldId id="454" r:id="rId38"/>
    <p:sldId id="301" r:id="rId39"/>
    <p:sldId id="302" r:id="rId40"/>
    <p:sldId id="304" r:id="rId41"/>
    <p:sldId id="303" r:id="rId42"/>
    <p:sldId id="455" r:id="rId43"/>
    <p:sldId id="307" r:id="rId44"/>
    <p:sldId id="342" r:id="rId45"/>
    <p:sldId id="308" r:id="rId46"/>
    <p:sldId id="341" r:id="rId47"/>
    <p:sldId id="309" r:id="rId48"/>
    <p:sldId id="343" r:id="rId49"/>
    <p:sldId id="456" r:id="rId50"/>
    <p:sldId id="457" r:id="rId51"/>
    <p:sldId id="458" r:id="rId52"/>
    <p:sldId id="337" r:id="rId53"/>
    <p:sldId id="310" r:id="rId54"/>
    <p:sldId id="459" r:id="rId55"/>
    <p:sldId id="312" r:id="rId56"/>
    <p:sldId id="313" r:id="rId57"/>
    <p:sldId id="314" r:id="rId58"/>
    <p:sldId id="340" r:id="rId59"/>
    <p:sldId id="41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6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  <p:sldId id="460" r:id="rId77"/>
    <p:sldId id="332" r:id="rId78"/>
    <p:sldId id="333" r:id="rId79"/>
    <p:sldId id="338" r:id="rId80"/>
    <p:sldId id="339" r:id="rId81"/>
    <p:sldId id="344" r:id="rId82"/>
    <p:sldId id="352" r:id="rId83"/>
    <p:sldId id="354" r:id="rId84"/>
    <p:sldId id="461" r:id="rId85"/>
    <p:sldId id="355" r:id="rId86"/>
    <p:sldId id="357" r:id="rId87"/>
    <p:sldId id="358" r:id="rId88"/>
    <p:sldId id="359" r:id="rId89"/>
    <p:sldId id="462" r:id="rId90"/>
    <p:sldId id="361" r:id="rId91"/>
    <p:sldId id="362" r:id="rId92"/>
    <p:sldId id="363" r:id="rId93"/>
    <p:sldId id="364" r:id="rId94"/>
    <p:sldId id="365" r:id="rId95"/>
    <p:sldId id="463" r:id="rId96"/>
    <p:sldId id="367" r:id="rId97"/>
    <p:sldId id="368" r:id="rId98"/>
    <p:sldId id="369" r:id="rId99"/>
    <p:sldId id="464" r:id="rId100"/>
    <p:sldId id="371" r:id="rId101"/>
    <p:sldId id="372" r:id="rId102"/>
    <p:sldId id="373" r:id="rId103"/>
    <p:sldId id="374" r:id="rId104"/>
    <p:sldId id="399" r:id="rId105"/>
    <p:sldId id="377" r:id="rId106"/>
    <p:sldId id="375" r:id="rId107"/>
    <p:sldId id="376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465" r:id="rId125"/>
    <p:sldId id="466" r:id="rId126"/>
    <p:sldId id="396" r:id="rId127"/>
    <p:sldId id="397" r:id="rId128"/>
    <p:sldId id="398" r:id="rId129"/>
    <p:sldId id="402" r:id="rId130"/>
    <p:sldId id="403" r:id="rId131"/>
    <p:sldId id="404" r:id="rId132"/>
    <p:sldId id="405" r:id="rId133"/>
    <p:sldId id="406" r:id="rId134"/>
    <p:sldId id="40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292" r:id="rId152"/>
    <p:sldId id="419" r:id="rId153"/>
    <p:sldId id="447" r:id="rId154"/>
    <p:sldId id="470" r:id="rId155"/>
    <p:sldId id="469" r:id="rId156"/>
    <p:sldId id="468" r:id="rId157"/>
    <p:sldId id="467" r:id="rId158"/>
    <p:sldId id="267" r:id="rId159"/>
  </p:sldIdLst>
  <p:sldSz cx="18288000" cy="10287000"/>
  <p:notesSz cx="6858000" cy="9144000"/>
  <p:embeddedFontLst>
    <p:embeddedFont>
      <p:font typeface="맑은 고딕" panose="020B0503020000020004" pitchFamily="50" charset="-127"/>
      <p:regular r:id="rId161"/>
      <p:bold r:id="rId1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169D53"/>
    <a:srgbClr val="E5E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5238" autoAdjust="0"/>
  </p:normalViewPr>
  <p:slideViewPr>
    <p:cSldViewPr>
      <p:cViewPr varScale="1">
        <p:scale>
          <a:sx n="54" d="100"/>
          <a:sy n="54" d="100"/>
        </p:scale>
        <p:origin x="115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84D1DB-5D84-41C0-BF60-446ADE5D76CA}" type="datetimeFigureOut">
              <a:rPr lang="ko-KR" altLang="en-US" smtClean="0"/>
              <a:pPr/>
              <a:t>2024-11-17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E20431-9D19-4268-8A94-B4B7200B6D3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9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0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50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6ED09-2505-DD82-9900-17B7FA0D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3182FA-C2B7-454D-5F20-06CAD351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B05F8F-8204-1C46-D1CF-31CF53CE4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B9C7-EF7F-3A93-F051-41229768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2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EF9F-39E4-CC90-C0CF-7E8A519AB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E6DA82-B924-E85B-EE37-83681B4B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534878-C3CC-EC5D-3FFA-01A8B0447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5C79F-19DD-D2B8-EA68-B11E81B7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195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F010-BDA3-9615-FE2C-C57D28F5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87C80-1F9A-AFD5-B04A-36D7E2938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2E4891-887F-2C45-9EEA-CE3A50A10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6D91-54CD-7207-8E72-EE2973470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91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01C3-06D6-D7D5-A83E-ADEE71C4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DB100-BC8F-6D78-B53E-FB9AFB239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4A0E7F-F894-2C4F-71BA-D230898AC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4BFEEC-6268-BF09-5CEB-DD556DE23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7E50-A932-41B1-DC8D-E87F36FC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8B0622-DB9E-481B-CD13-083D22DF4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0D1AD-D52A-2BE5-CC11-88C7461A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ACF3C-CAD0-1EBC-324C-54467101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9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2EB5-B497-6167-9490-AB64DE3F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311A5-6D71-C202-E9D0-D882E5421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3C0ADA-4A0C-9EF7-61E8-302D31AE1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2406-CB78-330B-236C-CB5A078F7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51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A138-6B42-2367-39EA-5774A391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0F96A7-059D-9709-45EB-E78EEBD8C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4C3C3B-9B8A-9976-8840-806424DD1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6050C-5091-5143-BF11-A05B201AC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39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C1AB-FC09-DAC4-FB4F-D1C0C322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A019EC-CC85-5374-E881-2DFB83D4F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6208E-E337-07C1-03D9-A53A28C7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2867-1628-514B-BE68-6E9D3558C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80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4258-8455-5D8B-0F30-94C4CA30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DAF21-1FA7-E0BF-C72B-D60D4BAF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3CEDF6-DFB5-5571-39D2-06300EBF7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B4D8E-D355-D43C-B12F-715327179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57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1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490-DE9F-0B16-3562-5D33425A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6CC81-ED2E-451E-0202-2EF5E5FA5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BC35-E671-CAD9-8FCB-356CE4D47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A43A8-BA90-1409-CE8D-BA12DCF61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130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37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7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33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884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69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034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633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607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0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365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44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38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592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772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572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404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8772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820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85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8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15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349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992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58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012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364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226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04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067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703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18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704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76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6298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60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6463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1613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820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0736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41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51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4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1218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594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9E8D7-FB1B-C58E-139E-28139347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05FBD6-87BE-2007-476F-7185C2C9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8D7D6B-2DDF-64F7-30BC-C6EBFD5B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FF950-BB42-34C6-ADCD-F396CCABB9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59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96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71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95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869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9356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236-7270-739F-EB5F-65EEA508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C8575D-9E5C-E3D2-2619-570DCED17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2F257-635C-3F19-5B18-670E89E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0098D4-BA64-B92D-F2C0-913FB3A46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731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932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68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369F9-4279-324A-D00A-D5364219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72497D-8AA3-A815-9294-F8352A487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B7C239-32B3-A0C0-B6FB-19B17B337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A97E6-BE4A-CF3A-0883-92766CC36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85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5FBE2-6435-750A-A5C2-182BEF81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DA86D0-D0C4-2F3B-9B91-C88D072BF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158167-B905-02A1-27D2-BC934D980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63CB2-66B1-EF27-3E85-BB586713B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236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2DCC-B61C-AFFC-4E3A-6D3E5F397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FB838C-E202-EF53-D5BC-C44251280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5C898C-ED2A-0197-A9CC-4B5E7A9B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DB8E8-93B0-42C0-9571-39BC78DD2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630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A589-564E-2FB1-05CB-B6F5318F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84A47-21FD-B213-288B-A2446453A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E9AA0-0DA6-D544-C756-53FCFE6B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16EE6-67E2-1070-B4C4-F67D54506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2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01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20431-9D19-4268-8A94-B4B7200B6D3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sv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9.png"/><Relationship Id="rId7" Type="http://schemas.openxmlformats.org/officeDocument/2006/relationships/image" Target="../media/image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200" y="7292005"/>
            <a:ext cx="5003519" cy="1430285"/>
            <a:chOff x="0" y="0"/>
            <a:chExt cx="1317799" cy="3767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799" cy="376701"/>
            </a:xfrm>
            <a:custGeom>
              <a:avLst/>
              <a:gdLst/>
              <a:ahLst/>
              <a:cxnLst/>
              <a:rect l="l" t="t" r="r" b="b"/>
              <a:pathLst>
                <a:path w="1317799" h="376701">
                  <a:moveTo>
                    <a:pt x="154730" y="0"/>
                  </a:moveTo>
                  <a:lnTo>
                    <a:pt x="1163070" y="0"/>
                  </a:lnTo>
                  <a:cubicBezTo>
                    <a:pt x="1248524" y="0"/>
                    <a:pt x="1317799" y="69275"/>
                    <a:pt x="1317799" y="154730"/>
                  </a:cubicBezTo>
                  <a:lnTo>
                    <a:pt x="1317799" y="221971"/>
                  </a:lnTo>
                  <a:cubicBezTo>
                    <a:pt x="1317799" y="307426"/>
                    <a:pt x="1248524" y="376701"/>
                    <a:pt x="1163070" y="376701"/>
                  </a:cubicBezTo>
                  <a:lnTo>
                    <a:pt x="154730" y="376701"/>
                  </a:lnTo>
                  <a:cubicBezTo>
                    <a:pt x="69275" y="376701"/>
                    <a:pt x="0" y="307426"/>
                    <a:pt x="0" y="221971"/>
                  </a:cubicBezTo>
                  <a:lnTo>
                    <a:pt x="0" y="154730"/>
                  </a:lnTo>
                  <a:cubicBezTo>
                    <a:pt x="0" y="69275"/>
                    <a:pt x="69275" y="0"/>
                    <a:pt x="154730" y="0"/>
                  </a:cubicBezTo>
                  <a:close/>
                </a:path>
              </a:pathLst>
            </a:custGeom>
            <a:solidFill>
              <a:srgbClr val="E5ED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17799" cy="42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505950"/>
            <a:ext cx="18288000" cy="781050"/>
            <a:chOff x="0" y="0"/>
            <a:chExt cx="4816593" cy="2057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05709"/>
            </a:xfrm>
            <a:custGeom>
              <a:avLst/>
              <a:gdLst/>
              <a:ahLst/>
              <a:cxnLst/>
              <a:rect l="l" t="t" r="r" b="b"/>
              <a:pathLst>
                <a:path w="4816592" h="205709">
                  <a:moveTo>
                    <a:pt x="0" y="0"/>
                  </a:moveTo>
                  <a:lnTo>
                    <a:pt x="4816592" y="0"/>
                  </a:lnTo>
                  <a:lnTo>
                    <a:pt x="4816592" y="205709"/>
                  </a:lnTo>
                  <a:lnTo>
                    <a:pt x="0" y="205709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4816593" cy="36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2000" y="531495"/>
            <a:ext cx="16764002" cy="675640"/>
            <a:chOff x="0" y="-38100"/>
            <a:chExt cx="22352002" cy="675640"/>
          </a:xfrm>
        </p:grpSpPr>
        <p:sp>
          <p:nvSpPr>
            <p:cNvPr id="12" name="AutoShape 12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9493151" y="-38100"/>
              <a:ext cx="2858851" cy="290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endParaRPr lang="en-US" sz="1800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3944" y="4166419"/>
            <a:ext cx="10148256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0000" b="1" dirty="0">
                <a:solidFill>
                  <a:srgbClr val="000000"/>
                </a:solidFill>
                <a:latin typeface="+mj-ea"/>
                <a:ea typeface="+mj-ea"/>
                <a:cs typeface="Noto Sans Bold"/>
                <a:sym typeface="Noto Sans Bold"/>
              </a:rPr>
              <a:t>Bravo My Life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2650" y="7490357"/>
            <a:ext cx="4246153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[TEAM] Saturn</a:t>
            </a: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진유혁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김민선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박지수</a:t>
            </a:r>
            <a:r>
              <a:rPr lang="en-US" altLang="ko-KR" sz="2000" b="1" spc="-30" dirty="0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, </a:t>
            </a:r>
            <a:r>
              <a:rPr lang="en-US" altLang="ko-KR" sz="2000" b="1" spc="-30" dirty="0" err="1">
                <a:solidFill>
                  <a:srgbClr val="000000"/>
                </a:solidFill>
                <a:latin typeface="+mj-ea"/>
                <a:ea typeface="+mj-ea"/>
                <a:cs typeface="Noto Sans"/>
                <a:sym typeface="Noto Sans"/>
              </a:rPr>
              <a:t>이청민</a:t>
            </a: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  <a:p>
            <a:pPr>
              <a:lnSpc>
                <a:spcPts val="2800"/>
              </a:lnSpc>
            </a:pPr>
            <a:endParaRPr lang="en-US" altLang="ko-KR" sz="2000" b="1" spc="-30" dirty="0">
              <a:solidFill>
                <a:srgbClr val="000000"/>
              </a:solidFill>
              <a:latin typeface="+mj-ea"/>
              <a:ea typeface="+mj-ea"/>
              <a:cs typeface="Noto Sans"/>
              <a:sym typeface="Noto Sans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186744" y="3605814"/>
            <a:ext cx="8867503" cy="39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성남 </a:t>
            </a:r>
            <a:r>
              <a:rPr lang="ko-KR" altLang="en-US" sz="2400" b="1" spc="175" dirty="0" err="1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하이미디어</a:t>
            </a:r>
            <a:r>
              <a:rPr lang="ko-KR" altLang="en-US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 아카데미 </a:t>
            </a:r>
            <a:r>
              <a:rPr lang="en-US" altLang="ko-KR" sz="2400" b="1" spc="175" dirty="0">
                <a:solidFill>
                  <a:srgbClr val="000000"/>
                </a:solidFill>
                <a:latin typeface="맑은 고딕" panose="020B0503020000020004" pitchFamily="50" charset="-127"/>
                <a:ea typeface="+mj-ea"/>
                <a:cs typeface="Montserrat Bold"/>
                <a:sym typeface="Montserrat Bold"/>
              </a:rPr>
              <a:t>Ecommerce7th</a:t>
            </a:r>
          </a:p>
        </p:txBody>
      </p:sp>
      <p:grpSp>
        <p:nvGrpSpPr>
          <p:cNvPr id="23" name="Group 5"/>
          <p:cNvGrpSpPr/>
          <p:nvPr/>
        </p:nvGrpSpPr>
        <p:grpSpPr>
          <a:xfrm>
            <a:off x="4177344" y="5668515"/>
            <a:ext cx="9154864" cy="221684"/>
            <a:chOff x="0" y="0"/>
            <a:chExt cx="2919071" cy="12543"/>
          </a:xfrm>
        </p:grpSpPr>
        <p:sp>
          <p:nvSpPr>
            <p:cNvPr id="24" name="Freeform 6"/>
            <p:cNvSpPr/>
            <p:nvPr/>
          </p:nvSpPr>
          <p:spPr>
            <a:xfrm>
              <a:off x="0" y="0"/>
              <a:ext cx="2919071" cy="12543"/>
            </a:xfrm>
            <a:custGeom>
              <a:avLst/>
              <a:gdLst/>
              <a:ahLst/>
              <a:cxnLst/>
              <a:rect l="l" t="t" r="r" b="b"/>
              <a:pathLst>
                <a:path w="2919071" h="12543">
                  <a:moveTo>
                    <a:pt x="0" y="0"/>
                  </a:moveTo>
                  <a:lnTo>
                    <a:pt x="2919071" y="0"/>
                  </a:lnTo>
                  <a:lnTo>
                    <a:pt x="291907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25" name="TextBox 7"/>
            <p:cNvSpPr txBox="1"/>
            <p:nvPr/>
          </p:nvSpPr>
          <p:spPr>
            <a:xfrm>
              <a:off x="0" y="-47625"/>
              <a:ext cx="2919071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679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" name="TextBox 30"/>
          <p:cNvSpPr txBox="1"/>
          <p:nvPr/>
        </p:nvSpPr>
        <p:spPr>
          <a:xfrm>
            <a:off x="14234851" y="502920"/>
            <a:ext cx="3329251" cy="13168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1270000" y="1656632"/>
            <a:ext cx="6543961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1-3-3. ERD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629263" y="27813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 Table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629263" y="5143500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Member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629263" y="7368693"/>
            <a:ext cx="3505200" cy="1295400"/>
          </a:xfrm>
          <a:prstGeom prst="rect">
            <a:avLst/>
          </a:prstGeom>
          <a:solidFill>
            <a:srgbClr val="3B8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Manager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A5AEB-F1A8-4A57-CFAE-982782C5E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49016"/>
            <a:ext cx="11766906" cy="72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32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000500"/>
            <a:ext cx="8694169" cy="354293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6922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595732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81980" y="7616291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00642" y="76664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29026" y="7387441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71592" y="7513057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090254" y="75632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218638" y="7284207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43076" y="4424743"/>
            <a:ext cx="3212353" cy="315527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7959" y="557869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6621" y="5628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365150" y="5818069"/>
            <a:ext cx="202293" cy="99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97782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자주 찾는 질문 해당 상세 내용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자주 찾는 질문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397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1710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자주 찾는 질문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자주 찾는 질문 상세 내용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93041" y="3597730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559" y="5169506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3221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0979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58538" y="3493106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77200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433932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65925" y="7921847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96030" y="797204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41319" y="815670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3848" y="8446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251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0894" y="8217256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7172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219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428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467" y="3288092"/>
            <a:ext cx="593076" cy="2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284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9308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 질문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자주 찾는 질문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자주 찾는 질문 내용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자주 찾는 질문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85330"/>
            <a:ext cx="8475096" cy="53347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73466" y="3541742"/>
            <a:ext cx="5016379" cy="442194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-5366" y="5169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3296" y="5219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1054" y="5404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60406" y="34169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79068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35800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7879491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7929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114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7537" y="8559528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6199" y="860972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44583" y="833067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491273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414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433023" y="8262423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3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279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문의한 카테고리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확인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문의 상세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개수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314700"/>
            <a:ext cx="9012163" cy="43793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8" y="5393027"/>
            <a:ext cx="8002117" cy="1619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87" y="5997038"/>
            <a:ext cx="8002117" cy="16194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3403309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3453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3638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57685" y="4052915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347" y="41031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111601" y="4304086"/>
            <a:ext cx="36749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82552" y="3611359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01214" y="3661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017153" y="3862532"/>
            <a:ext cx="486807" cy="41306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568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33230" y="483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66504" y="4610100"/>
            <a:ext cx="1765227" cy="3185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63232" y="5108327"/>
            <a:ext cx="1837982" cy="30808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14732" y="743588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33394" y="74860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66535" y="7201375"/>
            <a:ext cx="0" cy="38125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42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1723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작성한 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답변한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문의 목록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답변한 내용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답변한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페이지</a:t>
                      </a:r>
                      <a:r>
                        <a:rPr lang="ko-KR" altLang="en-US" dirty="0"/>
                        <a:t>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11174"/>
            <a:ext cx="8051914" cy="583992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331575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3817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856643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9121" y="8952468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7783" y="900266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56167" y="8723618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16365" y="897585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35027" y="9026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63411" y="8747002"/>
            <a:ext cx="8798" cy="279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921463" y="57791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40125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96857" y="6013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307462" y="2785914"/>
            <a:ext cx="7124924" cy="682543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8112" y="568450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774" y="57346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56905" y="5941568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566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답변 완료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923874"/>
            <a:ext cx="8044727" cy="4759626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7225359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727555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46021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67192" y="79332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85854" y="79834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001252" y="7634300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538" y="7218383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2200" y="726857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331" y="747544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29483" y="4106709"/>
            <a:ext cx="4118985" cy="38913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5732" y="56267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4394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02152" y="5861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058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답변 완료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답변 완료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답변한 상세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원래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답변으로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답변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문의 목록 </a:t>
                      </a:r>
                      <a:r>
                        <a:rPr lang="ko-KR" altLang="en-US" dirty="0"/>
                        <a:t>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609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943226"/>
            <a:ext cx="7977012" cy="3349926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79983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85003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703469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34219" y="75417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52881" y="759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968279" y="724274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원호 2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669691" y="3963899"/>
            <a:ext cx="4430504" cy="408565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415" y="55505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9077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46835" y="5785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9141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상세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작성된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답변 등록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764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미답변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답변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25095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?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답변 등록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미답변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답변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등록된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상세 내용 확인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작성한 내용 삭제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작성한 답변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en-US" altLang="ko-KR" dirty="0"/>
                        <a:t>1:1 </a:t>
                      </a:r>
                      <a:r>
                        <a:rPr lang="ko-KR" altLang="en-US" dirty="0"/>
                        <a:t>문의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2911173"/>
            <a:ext cx="8031023" cy="601457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40251" y="2594363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8872" y="40265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7534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635292" y="42613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92786" y="850622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11448" y="85564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68180" y="87410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98463" y="917921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17125" y="92294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2523" y="8880256"/>
            <a:ext cx="19413" cy="34915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85296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85798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87866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723916" y="5338116"/>
            <a:ext cx="4008118" cy="378184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560" y="6916473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9222" y="69666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526980" y="7151333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429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9" y="4457700"/>
            <a:ext cx="7984790" cy="2607423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90720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09382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66114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496036" y="4543560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14698" y="4593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9134829" y="480062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16765" y="51569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5427" y="52071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92159" y="53917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5974546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024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20940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39539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모든 새 소식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클릭 시 새 소식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내용으로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새 소식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13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9" y="3289821"/>
            <a:ext cx="8343121" cy="5597827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29938" y="8398920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48600" y="84491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05332" y="86337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904269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90928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4575" y="8805746"/>
            <a:ext cx="1478" cy="2871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28953" y="8405873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7615" y="845606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4347" y="864073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26549" y="3256748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6881" y="5546595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543" y="5596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5674" y="580365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2367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새 소식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새 소식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새 소식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Front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24100"/>
            <a:ext cx="13753124" cy="7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1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5746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등록된 새 소식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새 소식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새 소식 수정 가능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78" y="4076700"/>
            <a:ext cx="8343121" cy="3696046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463982" y="4025811"/>
            <a:ext cx="5051083" cy="445345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702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753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9377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42885" y="7299258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61547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18279" y="753411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2400" y="792854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1062" y="797873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42063" y="771116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99617" y="4270309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218279" y="43205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75011" y="45051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29" y="6619849"/>
            <a:ext cx="123643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429" y="7178224"/>
            <a:ext cx="1124107" cy="105432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46812" y="7299258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65474" y="73494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85605" y="75563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429" y="4165019"/>
            <a:ext cx="504902" cy="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새 소식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48169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페이지에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새 소식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새 소식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02" y="3034529"/>
            <a:ext cx="8490285" cy="538557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82338" y="34169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001000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357732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34906" y="786399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53568" y="791418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810300" y="809885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585471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63566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33430" y="8368094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185977" y="8535277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04639" y="85854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455640" y="8317900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-130052" y="2894007"/>
            <a:ext cx="7086632" cy="599157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1263" y="50933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7992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196560" y="5337670"/>
            <a:ext cx="448623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38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4533900"/>
            <a:ext cx="8915401" cy="221363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843738" y="632801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962400" y="637820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319132" y="656287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015571" y="4454502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134233" y="450469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90965" y="468936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67338" y="4964158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86000" y="50143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06131" y="52212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79106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7776562" y="6016664"/>
            <a:ext cx="910238" cy="4123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596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건강 정보 상세 페이지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건강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등록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927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19500"/>
            <a:ext cx="9220200" cy="4718705"/>
          </a:xfrm>
          <a:prstGeom prst="rect">
            <a:avLst/>
          </a:prstGeom>
        </p:spPr>
      </p:pic>
      <p:sp>
        <p:nvSpPr>
          <p:cNvPr id="13" name="원호 1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2986190">
            <a:off x="-2157636" y="2737126"/>
            <a:ext cx="6924551" cy="657819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79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4701731" y="6036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87397" y="7988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06059" y="803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2791" y="822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558738" y="7379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6774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821024" y="78320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53270" y="8471623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1932" y="85218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22933" y="8254246"/>
            <a:ext cx="5620" cy="22664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41420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건강 정보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등록 된 건강 정보 상세 이미지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해당 건강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해당 건강 정보 수정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ko-KR" altLang="en-US" baseline="0" dirty="0"/>
                        <a:t> 건강 정보 목록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720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07467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건강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 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건강 정보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건강 정보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381500"/>
            <a:ext cx="9217478" cy="27432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15818" y="64649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3448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1212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61292" y="57791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79954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523578" y="6231885"/>
            <a:ext cx="0" cy="2748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862538" y="64649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981200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01331" y="67219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43220" y="595354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361882" y="600374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82013" y="621061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89393" y="4571512"/>
            <a:ext cx="2500052" cy="2363175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476" y="540977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0138" y="54599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365848" y="5647332"/>
            <a:ext cx="263194" cy="29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749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000500"/>
            <a:ext cx="9211902" cy="44958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27220" y="7982172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45882" y="80323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202614" y="821703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034738" y="7715604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153400" y="77657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510132" y="7734300"/>
            <a:ext cx="252868" cy="21886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520138" y="4102706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638800" y="4152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995532" y="4337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19738" y="469973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38400" y="47499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958531" y="49568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5177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상세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페이지 수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9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793026"/>
            <a:ext cx="9211902" cy="496414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8141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819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8376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64184" y="879824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82846" y="884843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19626" y="8584216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48357" y="8210508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67019" y="82607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87150" y="846757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6236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387531" y="64933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7851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성분 사전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성분 사전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성분 사전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85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800903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성분 사전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등록된 성분 사전 내용 수정 가능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 되어 있는 첨부 파일 다운로드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31753"/>
            <a:ext cx="9145486" cy="3226347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69983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0053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109429" y="7702875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228091" y="775306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364871" y="7488848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7016598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70667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727366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548338" y="6452858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667000" y="650305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187131" y="670992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501516" y="4982814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95" y="5779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357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81089" y="6016664"/>
            <a:ext cx="204783" cy="68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9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03800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성분 사전을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성분 사전 제목 입력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성분 사전 첨부 파일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성분 사전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성분 사전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6353"/>
            <a:ext cx="9208924" cy="2718347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46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51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669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244315" y="73006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362977" y="73508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499757" y="7086600"/>
            <a:ext cx="13688" cy="31700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493415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54360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75047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67675" y="5627719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486337" y="567791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2006468" y="588478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53290" y="5096839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71952" y="51470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792083" y="5353903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58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77938"/>
            <a:ext cx="9146867" cy="2441962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701820" y="62363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20482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77214" y="6471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834338" y="4376954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953000" y="44271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309732" y="461181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938738" y="5111032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057400" y="51612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577531" y="5368096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566411" y="62109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85073" y="626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14482" y="5881190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59073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모든 소개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내용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제목 또는 내용 </a:t>
                      </a:r>
                      <a:r>
                        <a:rPr lang="ko-KR" altLang="en-US" dirty="0">
                          <a:latin typeface="+mn-lt"/>
                        </a:rPr>
                        <a:t>별로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소개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검색된 소개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8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2407444" y="1670149"/>
            <a:ext cx="1052513" cy="11563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000"/>
              </a:lnSpc>
            </a:pPr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구조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Backoffice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83" y="2327856"/>
            <a:ext cx="12954000" cy="752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106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05100"/>
            <a:ext cx="5049115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6248400"/>
            <a:ext cx="5061815" cy="2821485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51129" y="87049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9791" y="8755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226523" y="8939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875510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8805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295753" y="8959382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99243" y="877410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917905" y="88243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2579443" y="897839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062938" y="576348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181600" y="581368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4843138" y="5967770"/>
            <a:ext cx="313560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19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등록한 소개 첨부 파일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등록된 소개 글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소개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5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457700"/>
            <a:ext cx="8401787" cy="2653994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96538" y="6603009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15200" y="665320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71932" y="6837869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6056" y="731778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4718" y="736797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4127" y="6988064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178023" y="6568538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296685" y="6618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816816" y="6825602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660859" y="4739387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731" y="54743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32393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9125" y="5676900"/>
            <a:ext cx="331021" cy="349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498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등록한 소개 상세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등록된 내용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원래 등록된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소개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815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등록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8" y="4457700"/>
            <a:ext cx="8441590" cy="2209800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6210433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62606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6445293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778412" y="6979303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897074" y="702949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26483" y="6649587"/>
            <a:ext cx="14215" cy="45864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6113963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616415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1653731" y="6371027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4091166">
            <a:off x="716397" y="4748736"/>
            <a:ext cx="2629025" cy="2257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66" y="54743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4028" y="5524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80760" y="5709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1876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관리자가 등록한 소개를 구매자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화면에 표시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제목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첨부파일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소개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소개 목록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57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회원별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83" y="3368410"/>
            <a:ext cx="9718420" cy="4388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" y="3387460"/>
            <a:ext cx="268871" cy="480404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37217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회원별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가입한 회원의 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연령별로 통계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남성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원 가입한 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나이대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02" y="4011004"/>
            <a:ext cx="8083927" cy="339242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29118" y="54813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47780" y="55314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04512" y="5716165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215338" y="5550506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3340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690732" y="5785367"/>
            <a:ext cx="369386" cy="26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62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인기 상품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16" y="3391152"/>
            <a:ext cx="9707688" cy="4963552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/console/statistics/index1.web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인기 상품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월마다 판매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등인 인기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개수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상품의 판매량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그래프가 어떤 상품인지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57" y="3571634"/>
            <a:ext cx="466790" cy="57628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814" y="4085958"/>
            <a:ext cx="7056994" cy="4137051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659003" y="535905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777665" y="540925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134397" y="559391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16167" y="57791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34829" y="5829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8653391" y="6009317"/>
            <a:ext cx="417020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9558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통계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수익 통계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152900"/>
            <a:ext cx="8753829" cy="2946153"/>
          </a:xfrm>
          <a:prstGeom prst="rect">
            <a:avLst/>
          </a:prstGeom>
        </p:spPr>
      </p:pic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/console/statistics/index2.web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수익 통계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연도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월별로 매출과 원가를 통한 판매 수익 통계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연도 별로 매출 통계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해당 연도 월별로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매출과 원가를 통한 판매 수익</a:t>
                      </a:r>
                      <a:r>
                        <a:rPr lang="ko-KR" altLang="en-US" dirty="0"/>
                        <a:t> 통계 보기 가능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546764"/>
            <a:ext cx="8730407" cy="2552289"/>
          </a:xfrm>
          <a:prstGeom prst="rect">
            <a:avLst/>
          </a:prstGeom>
        </p:spPr>
      </p:pic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318134" y="4152900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436796" y="42030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5956927" y="440996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301168" y="575310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419830" y="5803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76562" y="598796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874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57700"/>
            <a:ext cx="9192908" cy="3219899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386538" y="47123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505200" y="4762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61932" y="4947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5901" y="59315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64563" y="5981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21295" y="6166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8780" y="6454332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7442" y="650452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234174" y="668919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4054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해당 관리자의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정보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로그인 한 관리자 이름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개인 정보 확인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이동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797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781300"/>
            <a:ext cx="8297433" cy="667795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700738" y="8446106"/>
            <a:ext cx="524572" cy="488728"/>
            <a:chOff x="0" y="0"/>
            <a:chExt cx="812800" cy="8128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819400" y="8496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176132" y="8680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20338" y="8424105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39000" y="847429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6759131" y="8681169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396103" y="552125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514765" y="557144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2871497" y="5600700"/>
            <a:ext cx="304635" cy="1581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139138" y="74555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401424" y="7186515"/>
            <a:ext cx="24268" cy="4921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57800" y="7505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3915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개인 정보 확인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 입력된 연락처 확인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수정 가능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입력된 주소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정보로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4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2705100"/>
            <a:ext cx="8329302" cy="6096000"/>
          </a:xfrm>
          <a:prstGeom prst="rect">
            <a:avLst/>
          </a:prstGeom>
        </p:spPr>
      </p:pic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768410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773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099932" y="7918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25138" y="770749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43800" y="77576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63931" y="7964554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447676" y="38741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566338" y="3924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4131170"/>
            <a:ext cx="404819" cy="269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39616" y="5237560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58278" y="528775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 flipV="1">
            <a:off x="7086469" y="5086086"/>
            <a:ext cx="814063" cy="29263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7135029" y="5609438"/>
            <a:ext cx="860080" cy="4107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6620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passwd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비밀번호 변경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lt"/>
                        </a:rPr>
                        <a:t>입력한 현재 비밀번호와 </a:t>
                      </a:r>
                      <a:r>
                        <a:rPr lang="en-US" altLang="ko-KR" dirty="0">
                          <a:latin typeface="+mn-lt"/>
                        </a:rPr>
                        <a:t>DB</a:t>
                      </a:r>
                      <a:r>
                        <a:rPr lang="ko-KR" altLang="en-US" dirty="0">
                          <a:latin typeface="+mn-lt"/>
                        </a:rPr>
                        <a:t>에 있는 비밀번호가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신규 비밀번호와 신규 비밀번호 확인이 같아야 함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입력한 새로운 비밀번호로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8369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33309" y="-88301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04-3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[RPA]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상품 정보 </a:t>
            </a:r>
            <a:r>
              <a:rPr lang="en-US" altLang="ko-KR" sz="3200" dirty="0">
                <a:solidFill>
                  <a:schemeClr val="bg1"/>
                </a:solidFill>
              </a:rPr>
              <a:t>crawling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4323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팀 구성 및 역할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40202" y="2997799"/>
            <a:ext cx="3538728" cy="4114800"/>
          </a:xfrm>
          <a:custGeom>
            <a:avLst/>
            <a:gdLst/>
            <a:ahLst/>
            <a:cxnLst/>
            <a:rect l="l" t="t" r="r" b="b"/>
            <a:pathLst>
              <a:path w="3538728" h="4114800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3753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43000" y="2363584"/>
            <a:ext cx="6934200" cy="5078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ko-KR" altLang="en-US" dirty="0"/>
              <a:t>필요한 상품 정보를 </a:t>
            </a:r>
            <a:r>
              <a:rPr lang="en-US" altLang="ko-KR" dirty="0" err="1"/>
              <a:t>UIPath</a:t>
            </a:r>
            <a:r>
              <a:rPr lang="ko-KR" altLang="en-US" dirty="0"/>
              <a:t>를 이용하여 추출</a:t>
            </a:r>
            <a:r>
              <a:rPr lang="en-US" altLang="ko-KR" dirty="0"/>
              <a:t>,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99" y="4457700"/>
            <a:ext cx="9342060" cy="1590675"/>
          </a:xfrm>
          <a:prstGeom prst="rect">
            <a:avLst/>
          </a:prstGeom>
          <a:ln>
            <a:solidFill>
              <a:srgbClr val="3B8AFF"/>
            </a:solidFill>
          </a:ln>
        </p:spPr>
      </p:pic>
    </p:spTree>
    <p:extLst>
      <p:ext uri="{BB962C8B-B14F-4D97-AF65-F5344CB8AC3E}">
        <p14:creationId xmlns:p14="http://schemas.microsoft.com/office/powerpoint/2010/main" val="2620973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3423892"/>
            <a:ext cx="5616871" cy="3179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511" y="3141294"/>
            <a:ext cx="7644872" cy="4140972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478145" y="7497326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3000" y="2387625"/>
            <a:ext cx="953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상품 정보들 중 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혈당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err="1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혈행</a:t>
            </a:r>
            <a:r>
              <a:rPr lang="en-US" altLang="ko-KR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혈압 카테고리에 있는 상품 정보들 가져오기</a:t>
            </a:r>
            <a:endParaRPr lang="ko-KR" altLang="en-US" i="0" dirty="0">
              <a:solidFill>
                <a:srgbClr val="11111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637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400300"/>
            <a:ext cx="4972050" cy="579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556881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656952"/>
            <a:ext cx="6313204" cy="3419652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572" y="2771562"/>
            <a:ext cx="5438775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529" y="7366778"/>
            <a:ext cx="4126185" cy="1158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12136" y="5043496"/>
            <a:ext cx="3076240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기능별 선택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3396" y="9183029"/>
            <a:ext cx="3997808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메뉴 카테고리에서 혈당</a:t>
            </a:r>
            <a:r>
              <a:rPr lang="en-US" altLang="ko-KR" sz="1600" dirty="0"/>
              <a:t>/</a:t>
            </a:r>
            <a:r>
              <a:rPr lang="ko-KR" altLang="en-US" sz="1600" dirty="0"/>
              <a:t>혈액</a:t>
            </a:r>
            <a:r>
              <a:rPr lang="en-US" altLang="ko-KR" sz="1600" dirty="0"/>
              <a:t>/</a:t>
            </a:r>
            <a:r>
              <a:rPr lang="ko-KR" altLang="en-US" sz="1600" dirty="0"/>
              <a:t>혈압 선택 </a:t>
            </a:r>
          </a:p>
        </p:txBody>
      </p:sp>
    </p:spTree>
    <p:extLst>
      <p:ext uri="{BB962C8B-B14F-4D97-AF65-F5344CB8AC3E}">
        <p14:creationId xmlns:p14="http://schemas.microsoft.com/office/powerpoint/2010/main" val="1869294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2" y="2392992"/>
            <a:ext cx="9029414" cy="6152787"/>
          </a:xfrm>
          <a:prstGeom prst="rect">
            <a:avLst/>
          </a:prstGeom>
          <a:ln>
            <a:solidFill>
              <a:srgbClr val="3B8A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739215" y="8820868"/>
            <a:ext cx="4838414" cy="338554"/>
          </a:xfrm>
          <a:prstGeom prst="rect">
            <a:avLst/>
          </a:prstGeom>
          <a:noFill/>
          <a:ln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항목들의 이미지</a:t>
            </a:r>
            <a:r>
              <a:rPr lang="en-US" altLang="ko-KR" sz="1600" dirty="0"/>
              <a:t>, </a:t>
            </a:r>
            <a:r>
              <a:rPr lang="ko-KR" altLang="en-US" sz="1600" dirty="0"/>
              <a:t>상품명</a:t>
            </a:r>
            <a:r>
              <a:rPr lang="en-US" altLang="ko-KR" sz="1600" dirty="0"/>
              <a:t>, </a:t>
            </a:r>
            <a:r>
              <a:rPr lang="ko-KR" altLang="en-US" sz="1600" dirty="0"/>
              <a:t>가격 데이터 추출 </a:t>
            </a:r>
          </a:p>
        </p:txBody>
      </p:sp>
    </p:spTree>
    <p:extLst>
      <p:ext uri="{BB962C8B-B14F-4D97-AF65-F5344CB8AC3E}">
        <p14:creationId xmlns:p14="http://schemas.microsoft.com/office/powerpoint/2010/main" val="21258343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크롤링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377996"/>
            <a:ext cx="4783938" cy="226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442" y="4838700"/>
            <a:ext cx="4224836" cy="11431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2117903"/>
            <a:ext cx="4727466" cy="2143321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417" y="4458159"/>
            <a:ext cx="7948488" cy="4338550"/>
          </a:xfrm>
          <a:prstGeom prst="rect">
            <a:avLst/>
          </a:prstGeom>
          <a:ln>
            <a:solidFill>
              <a:srgbClr val="3B8AFF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978" y="2117903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048829" y="8993644"/>
            <a:ext cx="5963491" cy="338554"/>
          </a:xfrm>
          <a:prstGeom prst="rect">
            <a:avLst/>
          </a:prstGeom>
          <a:ln>
            <a:solidFill>
              <a:srgbClr val="3B8A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</p:spTree>
    <p:extLst>
      <p:ext uri="{BB962C8B-B14F-4D97-AF65-F5344CB8AC3E}">
        <p14:creationId xmlns:p14="http://schemas.microsoft.com/office/powerpoint/2010/main" val="2792285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90891"/>
            <a:ext cx="8763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cs typeface="Noto Sans Bold"/>
                <a:sym typeface="Noto Sans Bold"/>
              </a:rPr>
              <a:t>[RPA] </a:t>
            </a:r>
            <a:r>
              <a:rPr lang="en-US" altLang="ko-KR" sz="30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UiPath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를 이용한 배송 상태 변경 자동화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5168072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4"/>
          <p:cNvSpPr txBox="1"/>
          <p:nvPr/>
        </p:nvSpPr>
        <p:spPr>
          <a:xfrm>
            <a:off x="1828799" y="2247900"/>
            <a:ext cx="132273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/>
              <a:t>업무의 효율성 향상과 데이터의 정확성 유지 </a:t>
            </a:r>
            <a:r>
              <a:rPr lang="en-US" altLang="ko-KR" sz="1700" dirty="0"/>
              <a:t>: </a:t>
            </a:r>
            <a:r>
              <a:rPr lang="ko-KR" altLang="en-US" sz="1700" dirty="0"/>
              <a:t>업무 처리의 자동화와 품질 개선을 위한 선택</a:t>
            </a:r>
            <a:endParaRPr lang="en-US" altLang="ko-KR" sz="17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862203" y="2854050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업무 효율화 및 자동화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859071" y="4521504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 준비 신속화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798780" y="6188958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데이터의 </a:t>
            </a:r>
            <a:endParaRPr lang="en-US" altLang="ko-KR" dirty="0"/>
          </a:p>
          <a:p>
            <a:pPr algn="ctr"/>
            <a:r>
              <a:rPr lang="ko-KR" altLang="en-US" dirty="0"/>
              <a:t>실시간 관리 및 추적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1791473" y="7856412"/>
            <a:ext cx="2752510" cy="1219200"/>
          </a:xfrm>
          <a:prstGeom prst="wedgeRoundRectCallout">
            <a:avLst>
              <a:gd name="adj1" fmla="val 62272"/>
              <a:gd name="adj2" fmla="val 25514"/>
              <a:gd name="adj3" fmla="val 16667"/>
            </a:avLst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사후 관리 및 </a:t>
            </a:r>
            <a:endParaRPr lang="en-US" altLang="ko-KR" dirty="0"/>
          </a:p>
          <a:p>
            <a:pPr algn="ctr"/>
            <a:r>
              <a:rPr lang="ko-KR" altLang="en-US" dirty="0"/>
              <a:t>보고의 용이성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6338" y="3198256"/>
            <a:ext cx="9539800" cy="1140942"/>
          </a:xfrm>
          <a:prstGeom prst="rect">
            <a:avLst/>
          </a:prstGeom>
          <a:noFill/>
          <a:ln w="19050">
            <a:solidFill>
              <a:srgbClr val="3B8A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반복적인 배송 상태 변경 작업을 수작업으로 처리하는 것은 시간과 자원을 많이 소모합니다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프로세스를 통해 결제 완료된 주문 중 특정 조건에 맞는 항목을 자동으로 식별하고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일괄적으로 상태를 업데이트함으로써 작업 시간을 크게 단축하고</a:t>
            </a:r>
            <a:r>
              <a:rPr lang="en-US" altLang="ko-KR" sz="1700" dirty="0"/>
              <a:t>, </a:t>
            </a:r>
            <a:r>
              <a:rPr lang="ko-KR" altLang="en-US" sz="1700" dirty="0"/>
              <a:t>오류를 줄일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1" name="직사각형 20"/>
          <p:cNvSpPr/>
          <p:nvPr/>
        </p:nvSpPr>
        <p:spPr>
          <a:xfrm>
            <a:off x="5527819" y="4865710"/>
            <a:ext cx="9516421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‘</a:t>
            </a:r>
            <a:r>
              <a:rPr lang="ko-KR" altLang="en-US" sz="1700" dirty="0" err="1"/>
              <a:t>판매확인중</a:t>
            </a:r>
            <a:r>
              <a:rPr lang="ko-KR" altLang="en-US" sz="1700" dirty="0"/>
              <a:t>’ 상태에서 ‘</a:t>
            </a:r>
            <a:r>
              <a:rPr lang="ko-KR" altLang="en-US" sz="1700" dirty="0" err="1"/>
              <a:t>배송준비중</a:t>
            </a:r>
            <a:r>
              <a:rPr lang="ko-KR" altLang="en-US" sz="1700" dirty="0"/>
              <a:t>’ </a:t>
            </a:r>
            <a:r>
              <a:rPr lang="ko-KR" altLang="en-US" sz="1700" dirty="0" err="1"/>
              <a:t>으로의</a:t>
            </a:r>
            <a:r>
              <a:rPr lang="ko-KR" altLang="en-US" sz="1700" dirty="0"/>
              <a:t> 전환이 신속하게 이루어짐으로써</a:t>
            </a:r>
            <a:r>
              <a:rPr lang="en-US" altLang="ko-KR" sz="1700" dirty="0"/>
              <a:t>, </a:t>
            </a:r>
          </a:p>
          <a:p>
            <a:r>
              <a:rPr lang="ko-KR" altLang="en-US" sz="1700" dirty="0"/>
              <a:t>배송 절차가 더 빠르게 진행될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고객에게 더 빠른 서비스와 신뢰성을 제공할 수 있게 해줍니다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2" name="직사각형 21"/>
          <p:cNvSpPr/>
          <p:nvPr/>
        </p:nvSpPr>
        <p:spPr>
          <a:xfrm>
            <a:off x="5510200" y="6269385"/>
            <a:ext cx="9522580" cy="113877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자동화된 </a:t>
            </a:r>
            <a:r>
              <a:rPr lang="en-US" altLang="ko-KR" sz="1700" dirty="0"/>
              <a:t>RPA </a:t>
            </a:r>
            <a:r>
              <a:rPr lang="ko-KR" altLang="en-US" sz="1700" dirty="0"/>
              <a:t>프로세스가 데이터를 추출하고 파일로 저장함으로써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주문 및 배송 정보의 추적이 용이해집니다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이를 통해 전체 배송 과정이 보다 체계적으로 관리될 수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추후 분석을 위한 데이터 기록이 자동으로 이루어집니다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3" name="직사각형 22"/>
          <p:cNvSpPr/>
          <p:nvPr/>
        </p:nvSpPr>
        <p:spPr>
          <a:xfrm>
            <a:off x="5510201" y="8200618"/>
            <a:ext cx="9533920" cy="877163"/>
          </a:xfrm>
          <a:prstGeom prst="rect">
            <a:avLst/>
          </a:prstGeom>
          <a:ln w="19050">
            <a:solidFill>
              <a:srgbClr val="3B8AFF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700" dirty="0"/>
              <a:t>변경된 배송 상태에 대한 데이터를 파일로 저장하여 보고서 형태로 사용할 수 있게 함으로써</a:t>
            </a:r>
            <a:r>
              <a:rPr lang="en-US" altLang="ko-KR" sz="1700" dirty="0"/>
              <a:t>, </a:t>
            </a:r>
            <a:r>
              <a:rPr lang="ko-KR" altLang="en-US" sz="1700" dirty="0"/>
              <a:t>관리자가 현황을 쉽게 파악하고 필요 시 신속하게 대응할 수 있습니다</a:t>
            </a:r>
            <a:r>
              <a:rPr lang="en-US" altLang="ko-KR" sz="1700" dirty="0"/>
              <a:t>. </a:t>
            </a:r>
          </a:p>
          <a:p>
            <a:r>
              <a:rPr lang="ko-KR" altLang="en-US" sz="1700" dirty="0"/>
              <a:t>이는 배송 관련 문제를 미리 파악하고 개선할 수 있는 자료로 활용될 수 있습니다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270000" y="1656632"/>
            <a:ext cx="7721600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4-4-1.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1270377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572320"/>
            <a:ext cx="5791333" cy="4171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604157"/>
            <a:ext cx="6265693" cy="530688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3" name="왼쪽 화살표 2"/>
          <p:cNvSpPr/>
          <p:nvPr/>
        </p:nvSpPr>
        <p:spPr>
          <a:xfrm>
            <a:off x="13487400" y="3619500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해당 </a:t>
            </a:r>
            <a:r>
              <a:rPr lang="en-US" altLang="ko-KR" sz="1600" dirty="0"/>
              <a:t>URL</a:t>
            </a:r>
            <a:r>
              <a:rPr lang="ko-KR" altLang="en-US" sz="1600" dirty="0"/>
              <a:t>로 이동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9565236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" y="2400299"/>
            <a:ext cx="5480884" cy="71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2435267"/>
            <a:ext cx="6400800" cy="173465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69" y="4559544"/>
            <a:ext cx="6400800" cy="14440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469" y="6346909"/>
            <a:ext cx="5714999" cy="20002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1" y="8251510"/>
            <a:ext cx="3048000" cy="123151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067800" y="7886700"/>
            <a:ext cx="223385" cy="131141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왼쪽 화살표 14"/>
          <p:cNvSpPr/>
          <p:nvPr/>
        </p:nvSpPr>
        <p:spPr>
          <a:xfrm>
            <a:off x="13298372" y="4915316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입력 후 로그인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808838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03" y="2580149"/>
            <a:ext cx="5661435" cy="22585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1109"/>
            <a:ext cx="4744673" cy="142365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381500"/>
            <a:ext cx="8064248" cy="49530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0" name="왼쪽 화살표 9"/>
          <p:cNvSpPr/>
          <p:nvPr/>
        </p:nvSpPr>
        <p:spPr>
          <a:xfrm>
            <a:off x="11734800" y="2655234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좌측 카테고리 중 </a:t>
            </a:r>
            <a:r>
              <a:rPr lang="ko-KR" altLang="en-US" sz="1600" dirty="0" err="1"/>
              <a:t>주문관리</a:t>
            </a:r>
            <a:r>
              <a:rPr lang="en-US" altLang="ko-KR" sz="1600" dirty="0"/>
              <a:t> </a:t>
            </a:r>
            <a:r>
              <a:rPr lang="ko-KR" altLang="en-US" sz="1600" dirty="0"/>
              <a:t>선택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5772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2.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팀 구성 및 역할 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2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팀 구성 및 역할 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88296"/>
              </p:ext>
            </p:extLst>
          </p:nvPr>
        </p:nvGraphicFramePr>
        <p:xfrm>
          <a:off x="1270000" y="2781300"/>
          <a:ext cx="15316200" cy="556259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6381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04602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1020636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진유혁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김민선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박지수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이청민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명성완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599" y="3710784"/>
            <a:ext cx="1371603" cy="439105"/>
            <a:chOff x="4574108" y="3307757"/>
            <a:chExt cx="1113682" cy="32691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DB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229598" y="3708469"/>
            <a:ext cx="1371604" cy="439105"/>
            <a:chOff x="4574107" y="3307757"/>
            <a:chExt cx="1113683" cy="32691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6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9525000" y="3717824"/>
            <a:ext cx="1371603" cy="439105"/>
            <a:chOff x="4574108" y="3307757"/>
            <a:chExt cx="1113682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6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125200" y="3723552"/>
            <a:ext cx="1371604" cy="439105"/>
            <a:chOff x="4574107" y="3307757"/>
            <a:chExt cx="1113683" cy="3269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0578" cy="326913"/>
                <a:chOff x="4665552" y="3307757"/>
                <a:chExt cx="996141" cy="358635"/>
              </a:xfrm>
            </p:grpSpPr>
            <p:sp>
              <p:nvSpPr>
                <p:cNvPr id="7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99614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7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420600" y="3715509"/>
            <a:ext cx="1371605" cy="439105"/>
            <a:chOff x="4574106" y="3307757"/>
            <a:chExt cx="1113684" cy="32691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8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6705603" y="7599995"/>
            <a:ext cx="2743198" cy="439105"/>
            <a:chOff x="4574109" y="3307757"/>
            <a:chExt cx="2227357" cy="32691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227357" cy="326913"/>
              <a:chOff x="4665549" y="3307757"/>
              <a:chExt cx="2227357" cy="32691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670519" cy="326913"/>
                <a:chOff x="4665552" y="3307757"/>
                <a:chExt cx="1788213" cy="358635"/>
              </a:xfrm>
            </p:grpSpPr>
            <p:sp>
              <p:nvSpPr>
                <p:cNvPr id="9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7882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87424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/>
                <a:r>
                  <a: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질의 응답</a:t>
                </a:r>
              </a:p>
            </p:txBody>
          </p:sp>
        </p:grpSp>
        <p:pic>
          <p:nvPicPr>
            <p:cNvPr id="8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4D27F-8614-8610-9512-4E4ACC1A0646}"/>
              </a:ext>
            </a:extLst>
          </p:cNvPr>
          <p:cNvGrpSpPr/>
          <p:nvPr/>
        </p:nvGrpSpPr>
        <p:grpSpPr>
          <a:xfrm>
            <a:off x="13716000" y="3722549"/>
            <a:ext cx="1371603" cy="439105"/>
            <a:chOff x="4574108" y="3307757"/>
            <a:chExt cx="1113682" cy="3269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E672AF-6279-2C09-1032-E1BE76399E6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1BDB427-531D-B22B-6BF4-1A50D2B661A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0" name="사각형: 둥근 모서리 41">
                  <a:extLst>
                    <a:ext uri="{FF2B5EF4-FFF2-40B4-BE49-F238E27FC236}">
                      <a16:creationId xmlns:a16="http://schemas.microsoft.com/office/drawing/2014/main" id="{FF24B46D-FC1F-F903-6161-12B9EEF2FB9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4F1F677-4840-2495-31E8-722E725A655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BFD04A-E820-7CA1-92D0-AEFBD33C8C2B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Android</a:t>
                </a:r>
              </a:p>
            </p:txBody>
          </p:sp>
        </p:grpSp>
        <p:pic>
          <p:nvPicPr>
            <p:cNvPr id="7" name="그래픽 105">
              <a:extLst>
                <a:ext uri="{FF2B5EF4-FFF2-40B4-BE49-F238E27FC236}">
                  <a16:creationId xmlns:a16="http://schemas.microsoft.com/office/drawing/2014/main" id="{3CA47696-454A-09C7-40AA-82EFBF34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CFC9C7-667B-DB68-8419-BECD3A1A7EE5}"/>
              </a:ext>
            </a:extLst>
          </p:cNvPr>
          <p:cNvGrpSpPr/>
          <p:nvPr/>
        </p:nvGrpSpPr>
        <p:grpSpPr>
          <a:xfrm>
            <a:off x="15240000" y="3713795"/>
            <a:ext cx="1371603" cy="439105"/>
            <a:chOff x="4574108" y="3307757"/>
            <a:chExt cx="1113682" cy="3269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35F100-45FC-D7A1-095B-529C199B7AC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6FF3EB6-9CBF-E1E9-254E-E28C967D74AD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7" name="사각형: 둥근 모서리 41">
                  <a:extLst>
                    <a:ext uri="{FF2B5EF4-FFF2-40B4-BE49-F238E27FC236}">
                      <a16:creationId xmlns:a16="http://schemas.microsoft.com/office/drawing/2014/main" id="{13230549-1AB0-0646-8048-131EB877F680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1FE219-7CE4-0A34-ADF2-4C97E80071B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117DEF-14D5-0C5B-385F-F90E0756EA9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" name="그래픽 105">
              <a:extLst>
                <a:ext uri="{FF2B5EF4-FFF2-40B4-BE49-F238E27FC236}">
                  <a16:creationId xmlns:a16="http://schemas.microsoft.com/office/drawing/2014/main" id="{302E717D-B3D9-8161-C913-1820C88B5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14F0F64-0FF6-D329-1A68-24F1013C467C}"/>
              </a:ext>
            </a:extLst>
          </p:cNvPr>
          <p:cNvGrpSpPr/>
          <p:nvPr/>
        </p:nvGrpSpPr>
        <p:grpSpPr>
          <a:xfrm>
            <a:off x="8225447" y="4686300"/>
            <a:ext cx="1371604" cy="439105"/>
            <a:chOff x="4574107" y="3307757"/>
            <a:chExt cx="1113683" cy="3269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933245-092F-5E95-F327-A7C4E227BDD7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1EEDE05-F41F-216F-05F1-60394D20B78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" name="사각형: 둥근 모서리 41">
                  <a:extLst>
                    <a:ext uri="{FF2B5EF4-FFF2-40B4-BE49-F238E27FC236}">
                      <a16:creationId xmlns:a16="http://schemas.microsoft.com/office/drawing/2014/main" id="{E2A12D14-6BE0-8F6E-EA63-D6101B342FC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6E176D2-6148-5546-2A06-C3C8B50BEF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3A1E-769F-D64E-9CD1-C75CF148464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그래픽 105">
              <a:extLst>
                <a:ext uri="{FF2B5EF4-FFF2-40B4-BE49-F238E27FC236}">
                  <a16:creationId xmlns:a16="http://schemas.microsoft.com/office/drawing/2014/main" id="{F40C2B4B-798E-5C22-0A1B-513118EB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364941-F95B-0160-6D71-F99280BBC34D}"/>
              </a:ext>
            </a:extLst>
          </p:cNvPr>
          <p:cNvGrpSpPr/>
          <p:nvPr/>
        </p:nvGrpSpPr>
        <p:grpSpPr>
          <a:xfrm>
            <a:off x="6705600" y="4686300"/>
            <a:ext cx="1371603" cy="439105"/>
            <a:chOff x="4574108" y="3307757"/>
            <a:chExt cx="1113682" cy="32691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C934C93-877B-F42A-2313-FBE4D46E58F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C5E444CF-7099-CC16-EE77-A1414FDB78CC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32" name="사각형: 둥근 모서리 41">
                  <a:extLst>
                    <a:ext uri="{FF2B5EF4-FFF2-40B4-BE49-F238E27FC236}">
                      <a16:creationId xmlns:a16="http://schemas.microsoft.com/office/drawing/2014/main" id="{3A59B29B-392A-C07E-9508-FF68D58BB8B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92C4C4B-BE0D-82EE-5EA8-6729464A3A6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D22C9E-C815-27E3-AE77-6DD2E8D03537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9" name="그래픽 105">
              <a:extLst>
                <a:ext uri="{FF2B5EF4-FFF2-40B4-BE49-F238E27FC236}">
                  <a16:creationId xmlns:a16="http://schemas.microsoft.com/office/drawing/2014/main" id="{2793937F-DF89-82A0-F810-CA8BED9B9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1AE77EC-94B7-60C1-8A0F-256DC4536D53}"/>
              </a:ext>
            </a:extLst>
          </p:cNvPr>
          <p:cNvGrpSpPr/>
          <p:nvPr/>
        </p:nvGrpSpPr>
        <p:grpSpPr>
          <a:xfrm>
            <a:off x="9524992" y="4693340"/>
            <a:ext cx="1371606" cy="439105"/>
            <a:chOff x="4574105" y="3307757"/>
            <a:chExt cx="1113685" cy="32691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87FB332-9653-F0DC-7E13-28ED3DC4A3C5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19378B3-6D09-E54A-1842-66E8BCA96502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40" name="사각형: 둥근 모서리 41">
                  <a:extLst>
                    <a:ext uri="{FF2B5EF4-FFF2-40B4-BE49-F238E27FC236}">
                      <a16:creationId xmlns:a16="http://schemas.microsoft.com/office/drawing/2014/main" id="{723AA000-9553-5138-C8DB-3AE46E919149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91D6758-1BB3-A806-3BE5-C3414F4A458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C1289A-F2CC-1BCE-DFDE-7488D110A59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36" name="그래픽 105">
              <a:extLst>
                <a:ext uri="{FF2B5EF4-FFF2-40B4-BE49-F238E27FC236}">
                  <a16:creationId xmlns:a16="http://schemas.microsoft.com/office/drawing/2014/main" id="{9D7FCD69-DD16-D6FD-CD5F-C163E404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42BB63-A888-6C9D-861B-6D901EBC3FFF}"/>
              </a:ext>
            </a:extLst>
          </p:cNvPr>
          <p:cNvGrpSpPr/>
          <p:nvPr/>
        </p:nvGrpSpPr>
        <p:grpSpPr>
          <a:xfrm>
            <a:off x="11125195" y="4686300"/>
            <a:ext cx="1371605" cy="439105"/>
            <a:chOff x="4574106" y="3307757"/>
            <a:chExt cx="1113684" cy="32691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2876683-1433-AEA1-6C2D-13E9E02A6262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2D45FE3-8A99-D9A2-987B-CE5CF115F8D1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54" name="사각형: 둥근 모서리 41">
                  <a:extLst>
                    <a:ext uri="{FF2B5EF4-FFF2-40B4-BE49-F238E27FC236}">
                      <a16:creationId xmlns:a16="http://schemas.microsoft.com/office/drawing/2014/main" id="{5730C626-3C92-D383-4648-F1A70AE61DBE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35027A-7E9A-355A-DBBE-7FCB0A3E2419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A1DEFE-8090-DFBC-5630-B8D3933A044A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1" name="그래픽 105">
              <a:extLst>
                <a:ext uri="{FF2B5EF4-FFF2-40B4-BE49-F238E27FC236}">
                  <a16:creationId xmlns:a16="http://schemas.microsoft.com/office/drawing/2014/main" id="{5D0A16B9-2BD4-1F52-5BFD-9A4500A22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C77A55E-0919-5777-30F2-61DBAE84AC7D}"/>
              </a:ext>
            </a:extLst>
          </p:cNvPr>
          <p:cNvGrpSpPr/>
          <p:nvPr/>
        </p:nvGrpSpPr>
        <p:grpSpPr>
          <a:xfrm>
            <a:off x="12425676" y="4686300"/>
            <a:ext cx="1371603" cy="439105"/>
            <a:chOff x="4574108" y="3307757"/>
            <a:chExt cx="1113682" cy="326913"/>
          </a:xfrm>
        </p:grpSpPr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F9169C56-86CB-A6CA-46ED-CE0E07E4053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9DA51E52-EFE2-79B7-17F9-4F74AE22D22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154" name="사각형: 둥근 모서리 41">
                  <a:extLst>
                    <a:ext uri="{FF2B5EF4-FFF2-40B4-BE49-F238E27FC236}">
                      <a16:creationId xmlns:a16="http://schemas.microsoft.com/office/drawing/2014/main" id="{564BEF9B-50D6-6019-6B31-2D43C830145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2A847D73-A665-2D3E-4462-F53A5D3FCAD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E454BF1-300C-0504-5CFA-618B1B046F5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1" name="그래픽 105">
              <a:extLst>
                <a:ext uri="{FF2B5EF4-FFF2-40B4-BE49-F238E27FC236}">
                  <a16:creationId xmlns:a16="http://schemas.microsoft.com/office/drawing/2014/main" id="{1643F2C5-9E03-F6F6-B4C0-13B22D41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2FB330C4-1D48-FB09-B317-D2A38C142F2B}"/>
              </a:ext>
            </a:extLst>
          </p:cNvPr>
          <p:cNvGrpSpPr/>
          <p:nvPr/>
        </p:nvGrpSpPr>
        <p:grpSpPr>
          <a:xfrm>
            <a:off x="8225447" y="5692609"/>
            <a:ext cx="1371604" cy="439105"/>
            <a:chOff x="4574107" y="3307757"/>
            <a:chExt cx="1113683" cy="326913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BE9E0B79-2732-CA59-6D8D-E4C0861A37E0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9F08B0C-4656-F64C-A00D-0DF46F329B5E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161" name="사각형: 둥근 모서리 41">
                  <a:extLst>
                    <a:ext uri="{FF2B5EF4-FFF2-40B4-BE49-F238E27FC236}">
                      <a16:creationId xmlns:a16="http://schemas.microsoft.com/office/drawing/2014/main" id="{C241F11C-8D9A-7C31-5872-AB8A2D47D2D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4282043-174E-7181-9839-BF82CE37D596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BE2693B-67D3-6234-A8DB-9F8E7EA08C60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8" name="그래픽 105">
              <a:extLst>
                <a:ext uri="{FF2B5EF4-FFF2-40B4-BE49-F238E27FC236}">
                  <a16:creationId xmlns:a16="http://schemas.microsoft.com/office/drawing/2014/main" id="{A74280BE-16FC-9610-B3F5-C2FAEDE8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FAAFD0A7-A4C6-EA28-4915-2CEF3610EB38}"/>
              </a:ext>
            </a:extLst>
          </p:cNvPr>
          <p:cNvGrpSpPr/>
          <p:nvPr/>
        </p:nvGrpSpPr>
        <p:grpSpPr>
          <a:xfrm>
            <a:off x="6705600" y="5692609"/>
            <a:ext cx="1371603" cy="439105"/>
            <a:chOff x="4574108" y="3307757"/>
            <a:chExt cx="1113682" cy="32691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1EED94C-E098-C9BF-4EEE-E88C6FA28F41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2F9BD660-F7DE-B1F3-8A86-D305D6E03BCB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168" name="사각형: 둥근 모서리 41">
                  <a:extLst>
                    <a:ext uri="{FF2B5EF4-FFF2-40B4-BE49-F238E27FC236}">
                      <a16:creationId xmlns:a16="http://schemas.microsoft.com/office/drawing/2014/main" id="{B8E17B50-8B86-83CE-BB89-C84FE4A1B2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41ACB34E-CE95-2B72-D34C-AE07C1110CD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DFB5B68-E87B-E89C-EC7E-F91CF61612F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5" name="그래픽 105">
              <a:extLst>
                <a:ext uri="{FF2B5EF4-FFF2-40B4-BE49-F238E27FC236}">
                  <a16:creationId xmlns:a16="http://schemas.microsoft.com/office/drawing/2014/main" id="{CF2AE6E0-6A3F-3515-0171-63F1BBCF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1225713-A4D9-0ACD-1D95-9A247B9DA56E}"/>
              </a:ext>
            </a:extLst>
          </p:cNvPr>
          <p:cNvGrpSpPr/>
          <p:nvPr/>
        </p:nvGrpSpPr>
        <p:grpSpPr>
          <a:xfrm>
            <a:off x="9524992" y="5699649"/>
            <a:ext cx="1371606" cy="439105"/>
            <a:chOff x="4574105" y="3307757"/>
            <a:chExt cx="1113685" cy="326913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60264E0-8BD4-12EB-1B54-1B650A407B51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3AFD38AE-5651-1A95-CE75-DF618C8572BF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175" name="사각형: 둥근 모서리 41">
                  <a:extLst>
                    <a:ext uri="{FF2B5EF4-FFF2-40B4-BE49-F238E27FC236}">
                      <a16:creationId xmlns:a16="http://schemas.microsoft.com/office/drawing/2014/main" id="{957B07B5-3275-47F9-7EF3-50928B035E6C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19ADA8E3-6BF6-5FE9-E04E-5EFE19E667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1B89A42-D474-46CD-ACEA-A3F244901F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172" name="그래픽 105">
              <a:extLst>
                <a:ext uri="{FF2B5EF4-FFF2-40B4-BE49-F238E27FC236}">
                  <a16:creationId xmlns:a16="http://schemas.microsoft.com/office/drawing/2014/main" id="{4066E3CC-B3C7-17C2-F128-9B580907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04EC1C2-FC86-3AD9-0A50-317850070A0E}"/>
              </a:ext>
            </a:extLst>
          </p:cNvPr>
          <p:cNvGrpSpPr/>
          <p:nvPr/>
        </p:nvGrpSpPr>
        <p:grpSpPr>
          <a:xfrm>
            <a:off x="11125195" y="5692609"/>
            <a:ext cx="1371605" cy="439105"/>
            <a:chOff x="4574106" y="3307757"/>
            <a:chExt cx="1113684" cy="32691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6228062F-C6EB-A751-EC70-FDB4C5FDB449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8931F0F2-6124-0127-CEB1-5F441BC621A4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38" name="사각형: 둥근 모서리 41">
                  <a:extLst>
                    <a:ext uri="{FF2B5EF4-FFF2-40B4-BE49-F238E27FC236}">
                      <a16:creationId xmlns:a16="http://schemas.microsoft.com/office/drawing/2014/main" id="{CC0B46B8-B8A2-D868-83BA-3DF647F9D330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9" name="타원 238">
                  <a:extLst>
                    <a:ext uri="{FF2B5EF4-FFF2-40B4-BE49-F238E27FC236}">
                      <a16:creationId xmlns:a16="http://schemas.microsoft.com/office/drawing/2014/main" id="{710D4F56-5F66-953A-F95F-B9EA660180A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4A900EF3-CCA6-D924-A0D6-7A0AFDA700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9" name="그래픽 105">
              <a:extLst>
                <a:ext uri="{FF2B5EF4-FFF2-40B4-BE49-F238E27FC236}">
                  <a16:creationId xmlns:a16="http://schemas.microsoft.com/office/drawing/2014/main" id="{16EC3481-EB46-7A4C-73BB-5AD6259A9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B0895A24-CB7A-4AA2-D862-9457D724AC55}"/>
              </a:ext>
            </a:extLst>
          </p:cNvPr>
          <p:cNvGrpSpPr/>
          <p:nvPr/>
        </p:nvGrpSpPr>
        <p:grpSpPr>
          <a:xfrm>
            <a:off x="12425676" y="5692609"/>
            <a:ext cx="1371603" cy="439105"/>
            <a:chOff x="4574108" y="3307757"/>
            <a:chExt cx="1113682" cy="326913"/>
          </a:xfrm>
        </p:grpSpPr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32E340A7-F42D-48EE-FAA1-504A1D3B8F43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43" name="그룹 242">
                <a:extLst>
                  <a:ext uri="{FF2B5EF4-FFF2-40B4-BE49-F238E27FC236}">
                    <a16:creationId xmlns:a16="http://schemas.microsoft.com/office/drawing/2014/main" id="{F2A60EF0-4D5A-9243-0863-20EE8E267F01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45" name="사각형: 둥근 모서리 41">
                  <a:extLst>
                    <a:ext uri="{FF2B5EF4-FFF2-40B4-BE49-F238E27FC236}">
                      <a16:creationId xmlns:a16="http://schemas.microsoft.com/office/drawing/2014/main" id="{D9F3B887-4F6B-2CA6-4561-0C762F2AF81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6" name="타원 245">
                  <a:extLst>
                    <a:ext uri="{FF2B5EF4-FFF2-40B4-BE49-F238E27FC236}">
                      <a16:creationId xmlns:a16="http://schemas.microsoft.com/office/drawing/2014/main" id="{BA562B19-576F-D2D8-4217-267F40F44C2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ADAAF07-9908-B3E3-727A-1A977AAB4BF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2" name="그래픽 105">
              <a:extLst>
                <a:ext uri="{FF2B5EF4-FFF2-40B4-BE49-F238E27FC236}">
                  <a16:creationId xmlns:a16="http://schemas.microsoft.com/office/drawing/2014/main" id="{B97D9C0C-0DBC-5354-F886-C6D0F220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5F262947-7643-8007-F669-AB3186A3231A}"/>
              </a:ext>
            </a:extLst>
          </p:cNvPr>
          <p:cNvGrpSpPr/>
          <p:nvPr/>
        </p:nvGrpSpPr>
        <p:grpSpPr>
          <a:xfrm>
            <a:off x="8225447" y="6678798"/>
            <a:ext cx="1371604" cy="439105"/>
            <a:chOff x="4574107" y="3307757"/>
            <a:chExt cx="1113683" cy="326913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F46732F6-D153-9546-86D1-DA05AD10A92F}"/>
                </a:ext>
              </a:extLst>
            </p:cNvPr>
            <p:cNvGrpSpPr/>
            <p:nvPr/>
          </p:nvGrpSpPr>
          <p:grpSpPr>
            <a:xfrm>
              <a:off x="4574107" y="3307757"/>
              <a:ext cx="1113683" cy="326913"/>
              <a:chOff x="4665547" y="3307757"/>
              <a:chExt cx="1113683" cy="326913"/>
            </a:xfrm>
          </p:grpSpPr>
          <p:grpSp>
            <p:nvGrpSpPr>
              <p:cNvPr id="250" name="그룹 249">
                <a:extLst>
                  <a:ext uri="{FF2B5EF4-FFF2-40B4-BE49-F238E27FC236}">
                    <a16:creationId xmlns:a16="http://schemas.microsoft.com/office/drawing/2014/main" id="{53460B7D-465E-B424-02BD-6398FA6E1931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63875" cy="326913"/>
                <a:chOff x="4665552" y="3307757"/>
                <a:chExt cx="1031784" cy="358635"/>
              </a:xfrm>
            </p:grpSpPr>
            <p:sp>
              <p:nvSpPr>
                <p:cNvPr id="252" name="사각형: 둥근 모서리 41">
                  <a:extLst>
                    <a:ext uri="{FF2B5EF4-FFF2-40B4-BE49-F238E27FC236}">
                      <a16:creationId xmlns:a16="http://schemas.microsoft.com/office/drawing/2014/main" id="{48DB0AC1-6F64-6C4D-4B09-E0B20D6D456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3178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id="{B11658F2-3A8A-0AF0-DB59-A938D7E76A2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195075B-E837-B368-26E1-6B3D8B91B14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분석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9" name="그래픽 105">
              <a:extLst>
                <a:ext uri="{FF2B5EF4-FFF2-40B4-BE49-F238E27FC236}">
                  <a16:creationId xmlns:a16="http://schemas.microsoft.com/office/drawing/2014/main" id="{EB8C2BA6-65EF-97AA-9E75-D8D62A6A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A4B3C1B0-3A06-4EEF-B310-09733712B9A4}"/>
              </a:ext>
            </a:extLst>
          </p:cNvPr>
          <p:cNvGrpSpPr/>
          <p:nvPr/>
        </p:nvGrpSpPr>
        <p:grpSpPr>
          <a:xfrm>
            <a:off x="6705600" y="6678798"/>
            <a:ext cx="1371603" cy="439105"/>
            <a:chOff x="4574108" y="3307757"/>
            <a:chExt cx="1113682" cy="326913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3175795C-0299-B7DE-FC2C-E1ACD6ED3C67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43A4AE8F-DEC8-6AD1-3FA5-8AA216B8E8D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0" cy="326913"/>
                <a:chOff x="4665552" y="3307757"/>
                <a:chExt cx="1192143" cy="358635"/>
              </a:xfrm>
            </p:grpSpPr>
            <p:sp>
              <p:nvSpPr>
                <p:cNvPr id="259" name="사각형: 둥근 모서리 41">
                  <a:extLst>
                    <a:ext uri="{FF2B5EF4-FFF2-40B4-BE49-F238E27FC236}">
                      <a16:creationId xmlns:a16="http://schemas.microsoft.com/office/drawing/2014/main" id="{847A3F36-7DED-009D-E807-B8788B0C662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0" name="타원 259">
                  <a:extLst>
                    <a:ext uri="{FF2B5EF4-FFF2-40B4-BE49-F238E27FC236}">
                      <a16:creationId xmlns:a16="http://schemas.microsoft.com/office/drawing/2014/main" id="{48739D28-BACE-660B-F773-86EB42C0E16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1B9FFFE-DBD7-4490-52C4-597FD6F4377E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56" name="그래픽 105">
              <a:extLst>
                <a:ext uri="{FF2B5EF4-FFF2-40B4-BE49-F238E27FC236}">
                  <a16:creationId xmlns:a16="http://schemas.microsoft.com/office/drawing/2014/main" id="{800B207D-4619-1C9A-90AD-A444C564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05251E86-F9C7-916C-17D5-B2A7DDCF81B0}"/>
              </a:ext>
            </a:extLst>
          </p:cNvPr>
          <p:cNvGrpSpPr/>
          <p:nvPr/>
        </p:nvGrpSpPr>
        <p:grpSpPr>
          <a:xfrm>
            <a:off x="9524992" y="6685838"/>
            <a:ext cx="1371606" cy="439105"/>
            <a:chOff x="4574105" y="3307757"/>
            <a:chExt cx="1113685" cy="326913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ED74FA76-0BE1-957B-73FC-2C8780C42852}"/>
                </a:ext>
              </a:extLst>
            </p:cNvPr>
            <p:cNvGrpSpPr/>
            <p:nvPr/>
          </p:nvGrpSpPr>
          <p:grpSpPr>
            <a:xfrm>
              <a:off x="4574105" y="3307757"/>
              <a:ext cx="1113685" cy="326913"/>
              <a:chOff x="4665545" y="3307757"/>
              <a:chExt cx="1113685" cy="326913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F971D6B4-B62D-588F-DAC6-525BDDB230C6}"/>
                  </a:ext>
                </a:extLst>
              </p:cNvPr>
              <p:cNvGrpSpPr/>
              <p:nvPr/>
            </p:nvGrpSpPr>
            <p:grpSpPr>
              <a:xfrm>
                <a:off x="4665545" y="3307757"/>
                <a:ext cx="1055177" cy="326913"/>
                <a:chOff x="4665551" y="3307757"/>
                <a:chExt cx="1129519" cy="358635"/>
              </a:xfrm>
            </p:grpSpPr>
            <p:sp>
              <p:nvSpPr>
                <p:cNvPr id="266" name="사각형: 둥근 모서리 41">
                  <a:extLst>
                    <a:ext uri="{FF2B5EF4-FFF2-40B4-BE49-F238E27FC236}">
                      <a16:creationId xmlns:a16="http://schemas.microsoft.com/office/drawing/2014/main" id="{D8FBE59D-3049-4856-0D6C-06075FE6E522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12951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7" name="타원 266">
                  <a:extLst>
                    <a:ext uri="{FF2B5EF4-FFF2-40B4-BE49-F238E27FC236}">
                      <a16:creationId xmlns:a16="http://schemas.microsoft.com/office/drawing/2014/main" id="{D536F4C5-658F-C37C-F209-E4CFE81CE30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3765D6A-0D18-7436-6B73-9F8AC77F9184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WEB</a:t>
                </a:r>
              </a:p>
            </p:txBody>
          </p:sp>
        </p:grpSp>
        <p:pic>
          <p:nvPicPr>
            <p:cNvPr id="263" name="그래픽 105">
              <a:extLst>
                <a:ext uri="{FF2B5EF4-FFF2-40B4-BE49-F238E27FC236}">
                  <a16:creationId xmlns:a16="http://schemas.microsoft.com/office/drawing/2014/main" id="{ED329C8C-720E-2411-FAC0-15829769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1561E5FB-84EB-34E7-F821-EAF6406F43F1}"/>
              </a:ext>
            </a:extLst>
          </p:cNvPr>
          <p:cNvGrpSpPr/>
          <p:nvPr/>
        </p:nvGrpSpPr>
        <p:grpSpPr>
          <a:xfrm>
            <a:off x="11125195" y="6678798"/>
            <a:ext cx="1371605" cy="439105"/>
            <a:chOff x="4574106" y="3307757"/>
            <a:chExt cx="1113684" cy="326913"/>
          </a:xfrm>
        </p:grpSpPr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B5E9F030-3640-91D6-B1FB-8AAD79C0B474}"/>
                </a:ext>
              </a:extLst>
            </p:cNvPr>
            <p:cNvGrpSpPr/>
            <p:nvPr/>
          </p:nvGrpSpPr>
          <p:grpSpPr>
            <a:xfrm>
              <a:off x="4574106" y="3307757"/>
              <a:ext cx="1113684" cy="326913"/>
              <a:chOff x="4665546" y="3307757"/>
              <a:chExt cx="1113684" cy="326913"/>
            </a:xfrm>
          </p:grpSpPr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B82A75A4-FB22-70B8-7D3D-250ED0ABE0DF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930575" cy="326913"/>
                <a:chOff x="4665552" y="3307757"/>
                <a:chExt cx="996138" cy="358635"/>
              </a:xfrm>
            </p:grpSpPr>
            <p:sp>
              <p:nvSpPr>
                <p:cNvPr id="273" name="사각형: 둥근 모서리 41">
                  <a:extLst>
                    <a:ext uri="{FF2B5EF4-FFF2-40B4-BE49-F238E27FC236}">
                      <a16:creationId xmlns:a16="http://schemas.microsoft.com/office/drawing/2014/main" id="{A3931E64-D3A8-25F4-623F-CA526D39EC65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99613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2AB0F8C0-C1B9-D486-D98D-1CA3267EDE14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4DDC436-8765-FFB3-9496-CCE49EB2B7D3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0" name="그래픽 105">
              <a:extLst>
                <a:ext uri="{FF2B5EF4-FFF2-40B4-BE49-F238E27FC236}">
                  <a16:creationId xmlns:a16="http://schemas.microsoft.com/office/drawing/2014/main" id="{9D3561C8-6FD7-D5B5-F803-176BA39D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F7BC7508-9844-949C-75A6-C237C48EA784}"/>
              </a:ext>
            </a:extLst>
          </p:cNvPr>
          <p:cNvGrpSpPr/>
          <p:nvPr/>
        </p:nvGrpSpPr>
        <p:grpSpPr>
          <a:xfrm>
            <a:off x="12425676" y="6678798"/>
            <a:ext cx="1371603" cy="439105"/>
            <a:chOff x="4574108" y="3307757"/>
            <a:chExt cx="1113682" cy="326913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11B84420-045C-8497-FFE4-FFDE30E2E685}"/>
                </a:ext>
              </a:extLst>
            </p:cNvPr>
            <p:cNvGrpSpPr/>
            <p:nvPr/>
          </p:nvGrpSpPr>
          <p:grpSpPr>
            <a:xfrm>
              <a:off x="4574108" y="3307757"/>
              <a:ext cx="1113682" cy="326913"/>
              <a:chOff x="4665548" y="3307757"/>
              <a:chExt cx="1113682" cy="326913"/>
            </a:xfrm>
          </p:grpSpPr>
          <p:grpSp>
            <p:nvGrpSpPr>
              <p:cNvPr id="278" name="그룹 277">
                <a:extLst>
                  <a:ext uri="{FF2B5EF4-FFF2-40B4-BE49-F238E27FC236}">
                    <a16:creationId xmlns:a16="http://schemas.microsoft.com/office/drawing/2014/main" id="{7F8D497F-07EC-28B8-243D-9A2DF05E586F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002414" cy="326913"/>
                <a:chOff x="4665552" y="3307757"/>
                <a:chExt cx="1073038" cy="358635"/>
              </a:xfrm>
            </p:grpSpPr>
            <p:sp>
              <p:nvSpPr>
                <p:cNvPr id="280" name="사각형: 둥근 모서리 41">
                  <a:extLst>
                    <a:ext uri="{FF2B5EF4-FFF2-40B4-BE49-F238E27FC236}">
                      <a16:creationId xmlns:a16="http://schemas.microsoft.com/office/drawing/2014/main" id="{A3729101-2549-8DB6-A2DD-79963059602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07303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B75B9716-6118-074B-ECDB-E555EE4F265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E0E199A-C759-5F76-3D86-B4A65F4BBDE5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760571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 작업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77" name="그래픽 105">
              <a:extLst>
                <a:ext uri="{FF2B5EF4-FFF2-40B4-BE49-F238E27FC236}">
                  <a16:creationId xmlns:a16="http://schemas.microsoft.com/office/drawing/2014/main" id="{5F9408DB-19CB-63C6-7FF5-24315EB3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476500"/>
            <a:ext cx="5877859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476500"/>
            <a:ext cx="4267200" cy="118237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930562"/>
            <a:ext cx="4253872" cy="117867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380931"/>
            <a:ext cx="7443227" cy="422882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1353800" y="3581024"/>
            <a:ext cx="3276600" cy="1554537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검색창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구매상태</a:t>
            </a:r>
            <a:r>
              <a:rPr lang="ko-KR" altLang="en-US" sz="1600" dirty="0"/>
              <a:t> 중 </a:t>
            </a:r>
            <a:r>
              <a:rPr lang="ko-KR" altLang="en-US" sz="1600" dirty="0" err="1"/>
              <a:t>결제완료를</a:t>
            </a:r>
            <a:r>
              <a:rPr lang="ko-KR" altLang="en-US" sz="1600" dirty="0"/>
              <a:t> 선택 후 검색</a:t>
            </a:r>
            <a:endParaRPr lang="en-US" altLang="ko-KR" sz="1600" dirty="0"/>
          </a:p>
        </p:txBody>
      </p:sp>
      <p:sp>
        <p:nvSpPr>
          <p:cNvPr id="6" name="오른쪽 화살표 5"/>
          <p:cNvSpPr/>
          <p:nvPr/>
        </p:nvSpPr>
        <p:spPr>
          <a:xfrm>
            <a:off x="5257800" y="7282022"/>
            <a:ext cx="2286000" cy="1305755"/>
          </a:xfrm>
          <a:prstGeom prst="righ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2623275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69" y="2713027"/>
            <a:ext cx="5419725" cy="6505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69" y="2109777"/>
            <a:ext cx="4191000" cy="1206500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560" y="3480597"/>
            <a:ext cx="4191001" cy="1243511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69" y="4888428"/>
            <a:ext cx="4191002" cy="1184296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560" y="6237044"/>
            <a:ext cx="7162800" cy="404190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6" name="왼쪽 화살표 15"/>
          <p:cNvSpPr/>
          <p:nvPr/>
        </p:nvSpPr>
        <p:spPr>
          <a:xfrm>
            <a:off x="14136962" y="6751627"/>
            <a:ext cx="3332771" cy="218933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결제완료 항목들 중 </a:t>
            </a:r>
            <a:r>
              <a:rPr lang="ko-KR" altLang="en-US" sz="1600" dirty="0" err="1"/>
              <a:t>배송상태가</a:t>
            </a:r>
            <a:r>
              <a:rPr lang="ko-KR" altLang="en-US" sz="1600" dirty="0"/>
              <a:t> 판매확인중인 항목들이 배송준비중으로 일괄 변경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649196"/>
            <a:ext cx="1676400" cy="354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265" y="2425262"/>
            <a:ext cx="304800" cy="264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8665" y="2663208"/>
            <a:ext cx="967896" cy="314800"/>
          </a:xfrm>
          <a:prstGeom prst="rect">
            <a:avLst/>
          </a:prstGeom>
        </p:spPr>
      </p:pic>
      <p:sp>
        <p:nvSpPr>
          <p:cNvPr id="15" name="왼쪽 화살표 14"/>
          <p:cNvSpPr/>
          <p:nvPr/>
        </p:nvSpPr>
        <p:spPr>
          <a:xfrm>
            <a:off x="11285269" y="2356448"/>
            <a:ext cx="2421107" cy="1295400"/>
          </a:xfrm>
          <a:prstGeom prst="leftArrow">
            <a:avLst/>
          </a:prstGeom>
          <a:solidFill>
            <a:srgbClr val="3B8AFF"/>
          </a:solidFill>
          <a:ln w="19050"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배송상태</a:t>
            </a:r>
            <a:r>
              <a:rPr lang="ko-KR" altLang="en-US" sz="1600" dirty="0"/>
              <a:t> 변경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4586445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00300"/>
            <a:ext cx="5562600" cy="64703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43615"/>
            <a:ext cx="8828476" cy="2371285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9" name="왼쪽 화살표 8"/>
          <p:cNvSpPr/>
          <p:nvPr/>
        </p:nvSpPr>
        <p:spPr>
          <a:xfrm>
            <a:off x="15019189" y="3764225"/>
            <a:ext cx="2421107" cy="12954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변경된 항목들 데이터 추출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4-4-2. [RPA] </a:t>
            </a:r>
            <a:r>
              <a:rPr lang="en-US" altLang="ko-KR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5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095659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68" y="2588499"/>
            <a:ext cx="5564520" cy="27074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8" y="5600700"/>
            <a:ext cx="5530370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079" y="2695520"/>
            <a:ext cx="4745860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0" y="3162300"/>
            <a:ext cx="304800" cy="779899"/>
          </a:xfrm>
          <a:prstGeom prst="rect">
            <a:avLst/>
          </a:prstGeom>
          <a:solidFill>
            <a:schemeClr val="tx1"/>
          </a:solidFill>
          <a:ln w="19050">
            <a:solidFill>
              <a:srgbClr val="009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5000882"/>
            <a:ext cx="7884187" cy="4638417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4" name="왼쪽 화살표 13"/>
          <p:cNvSpPr/>
          <p:nvPr/>
        </p:nvSpPr>
        <p:spPr>
          <a:xfrm>
            <a:off x="13773702" y="6286500"/>
            <a:ext cx="3156168" cy="1981200"/>
          </a:xfrm>
          <a:prstGeom prst="leftArrow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메시지 창이 뜨면 해당 경로에 데이터를 추출한 엑셀파일 생성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599" y="2695520"/>
            <a:ext cx="2778107" cy="2125969"/>
          </a:xfrm>
          <a:prstGeom prst="rect">
            <a:avLst/>
          </a:prstGeom>
          <a:ln w="19050">
            <a:solidFill>
              <a:srgbClr val="3B8AFF"/>
            </a:solidFill>
          </a:ln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3810000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4.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결과</a:t>
            </a:r>
            <a:endParaRPr lang="en-US" sz="18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1249768" y="1659074"/>
            <a:ext cx="9189632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4-4-2 [RPA] UiPath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를 이용한 배송 상태 변경 자동화 </a:t>
            </a: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수행 화면 및 결과 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7" name="AutoShape 5"/>
          <p:cNvSpPr/>
          <p:nvPr/>
        </p:nvSpPr>
        <p:spPr>
          <a:xfrm>
            <a:off x="740077" y="1104900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604653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04-5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API </a:t>
            </a: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규격서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7956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143" y="2117903"/>
            <a:ext cx="9485714" cy="4057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43" y="6175046"/>
            <a:ext cx="9495238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84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8677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식품의약품안전처 건강기능식품 품목제조신고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승인요청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17903"/>
            <a:ext cx="9504762" cy="8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84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8378" cy="70590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7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승인요청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11" y="2117903"/>
            <a:ext cx="646837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6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취소요청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17903"/>
            <a:ext cx="6466667" cy="6676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17903"/>
            <a:ext cx="64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직사각형 17"/>
          <p:cNvSpPr/>
          <p:nvPr/>
        </p:nvSpPr>
        <p:spPr>
          <a:xfrm>
            <a:off x="7618582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절차 및 방법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585946" y="2997799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37722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4-5-4.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페이업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카드결제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API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규격서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응답코드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666" y="2117903"/>
            <a:ext cx="64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9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678180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6019477" y="4828029"/>
            <a:ext cx="11353800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80619" y="3279982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30829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5-1.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프로젝트 기대 효과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grpSp>
        <p:nvGrpSpPr>
          <p:cNvPr id="77" name="Group 9"/>
          <p:cNvGrpSpPr/>
          <p:nvPr/>
        </p:nvGrpSpPr>
        <p:grpSpPr>
          <a:xfrm>
            <a:off x="1907164" y="3086101"/>
            <a:ext cx="5985161" cy="5641707"/>
            <a:chOff x="0" y="0"/>
            <a:chExt cx="812800" cy="812800"/>
          </a:xfrm>
        </p:grpSpPr>
        <p:sp>
          <p:nvSpPr>
            <p:cNvPr id="78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79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80" name="Freeform 10"/>
          <p:cNvSpPr/>
          <p:nvPr/>
        </p:nvSpPr>
        <p:spPr>
          <a:xfrm>
            <a:off x="9409403" y="3086100"/>
            <a:ext cx="5985161" cy="564170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sp>
        <p:nvSpPr>
          <p:cNvPr id="81" name="직사각형 80"/>
          <p:cNvSpPr/>
          <p:nvPr/>
        </p:nvSpPr>
        <p:spPr>
          <a:xfrm>
            <a:off x="2943373" y="4611779"/>
            <a:ext cx="3912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노령층이 합리적이고 안전한 건강 기능 식품을 구매 가능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445612" y="4535557"/>
            <a:ext cx="39127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건강한 내일을 꿈꾸는 노령층이 불법 판매에 더 이상 피해를 입지 않게끔 </a:t>
            </a:r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</a:rPr>
              <a:t>사태를 미연에 방지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196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진유혁의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843C790D-8F21-D48F-AD7C-8B8D1F5C1844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F6C3EC2-70C6-DF27-8B50-DCB65D7D586D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345291-7A7F-789D-5518-E7E7EDDA7933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AA3752-C5AB-2906-4464-AD3A6A247424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9011A1-3F35-7D00-0F06-EC5381D234A1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DE1DD6E-C01E-F812-B0F7-9DF0D54507D4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E17908-43CC-5518-41EB-7B3C7F58DCD2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8B238FA-79E4-6D04-F1FA-97FBAEFB2CCA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DA2F71-2F27-011A-AE28-3CE822366E2A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E2F60D-C218-65F7-294A-D81910346623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5DC21B7-135B-A607-D86E-482D305A8240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799926-B344-05EA-0D6D-9FD3D830FD20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7B95497-C9E4-236F-BDD2-E0AD08FF74B7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139FB3-422E-FC56-BC99-9B9368C329E9}"/>
              </a:ext>
            </a:extLst>
          </p:cNvPr>
          <p:cNvSpPr txBox="1"/>
          <p:nvPr/>
        </p:nvSpPr>
        <p:spPr>
          <a:xfrm>
            <a:off x="10281137" y="77343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KDT</a:t>
            </a:r>
            <a:r>
              <a:rPr lang="ko-KR" altLang="en-US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백문불여일견이라 했듯이 과정을 이해하고 체험한바 뜻깊은 경험이었습니다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6503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6FAF-C669-6636-1B9C-A45ED1E5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1CE2298-D152-EF8A-4562-C49F4642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BBCC50FF-4704-ECD1-D80D-27EC5B5A7907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87A00A6-92F0-7743-8A98-FA9EA7683E4B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김민선의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31517902-3696-8DA0-FEB9-ECCC0599E82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B0707E8B-C6F9-E264-D97C-618EC19A2138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C035295-21C0-9EC6-66DB-B021D36C9B18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6F24FD-6950-5385-B6A9-E801F6323037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E40A99-3C59-03DB-1C7E-0775E26F544B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5619FC-37D0-3D8B-21F5-2C490E5CA730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F62E50-93C9-127A-DEB4-7E4998C9D383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8E86FE-6E4A-2A87-3B80-2290C5F7C83F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7323185-5B81-2FC1-E329-66ABD71963ED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084447-7FB1-3141-2146-D2B4366659C7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9D46A86-A387-1D90-2CD4-D16764EFB7F0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E724441-C3D5-6F73-4EFA-08E660AC2295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E8E1CD-62CF-901F-FEC2-1B08E188E3C4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D886ED-68DB-1193-A241-CF7B96A0E20A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FA60E-D2F8-FA94-445B-025A5342BC5A}"/>
              </a:ext>
            </a:extLst>
          </p:cNvPr>
          <p:cNvSpPr txBox="1"/>
          <p:nvPr/>
        </p:nvSpPr>
        <p:spPr>
          <a:xfrm>
            <a:off x="10281137" y="75819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지난 </a:t>
            </a:r>
            <a:r>
              <a:rPr lang="en-US" altLang="ko-KR">
                <a:solidFill>
                  <a:schemeClr val="tx1"/>
                </a:solidFill>
              </a:rPr>
              <a:t>6</a:t>
            </a:r>
            <a:r>
              <a:rPr lang="ko-KR" altLang="en-US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428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690E-D787-92DB-D28B-9A3B743A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5DAE429-E53A-4153-E7F9-CE6F90D5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1E2ECF0-1E01-50D3-2654-1860C97D36B7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DFE9EDBB-2D65-18B5-566A-15810A1518FB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박지수의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EDF838DD-6B67-D0EE-2F13-3D5FA15208A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961679F-768B-E87D-8FEC-1545FB77E198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AF51AEB-9EE7-0F02-3898-AAFAA9FF5350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538FCA-07C0-9F23-1B63-17295C3DC110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F5CBA2-55B4-F941-2D9D-21B9828CF50D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F21539-6175-C181-9FA5-1F17B894623E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A056E92-1648-0402-C5B7-7A2E2C1D70C3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00EFC5-084E-ACBF-78E6-974A14F71253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C84B856-027F-D1C7-623E-60DC0F5794CC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C7EC45-A3CB-844C-4879-D328EF947074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80CE22-A44C-C121-5BCD-F7B8CC6D9E0A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EE796FC-68DA-BE30-109B-81AC4C4C7E71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1F95FD1-72CD-730C-6FBC-C0C0A50A8F84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EF19C3-AE75-0529-72A7-00C88CC74C2D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4CC7C-3BB2-E5CA-6E1D-A459384A65ED}"/>
              </a:ext>
            </a:extLst>
          </p:cNvPr>
          <p:cNvSpPr txBox="1"/>
          <p:nvPr/>
        </p:nvSpPr>
        <p:spPr>
          <a:xfrm>
            <a:off x="10281137" y="7581900"/>
            <a:ext cx="5943600" cy="149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7253C-9CA7-7B77-8CD0-3B193EA95ECF}"/>
              </a:ext>
            </a:extLst>
          </p:cNvPr>
          <p:cNvSpPr txBox="1"/>
          <p:nvPr/>
        </p:nvSpPr>
        <p:spPr>
          <a:xfrm>
            <a:off x="2362200" y="3935927"/>
            <a:ext cx="563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계획 했던 사전 기획대로는 다 완벽하게 구현해 내지 못했으므로 </a:t>
            </a:r>
            <a:r>
              <a:rPr lang="en-US" altLang="ko-KR" dirty="0"/>
              <a:t>7</a:t>
            </a:r>
            <a:r>
              <a:rPr lang="ko-KR" altLang="en-US" dirty="0"/>
              <a:t>점 정도라고 생각한다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C684F-B38B-26AE-3C22-E3D3637E68AC}"/>
              </a:ext>
            </a:extLst>
          </p:cNvPr>
          <p:cNvSpPr txBox="1"/>
          <p:nvPr/>
        </p:nvSpPr>
        <p:spPr>
          <a:xfrm>
            <a:off x="10591799" y="3885552"/>
            <a:ext cx="5388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기획대로 모든 것을 구현하지 못한 것은 아쉽지만</a:t>
            </a:r>
            <a:r>
              <a:rPr lang="en-US" altLang="ko-KR" dirty="0"/>
              <a:t>, </a:t>
            </a:r>
            <a:r>
              <a:rPr lang="ko-KR" altLang="en-US" dirty="0"/>
              <a:t>주어진 시간 내에 최대한의 결과물을 만들어낸 것 같아 만족스럽다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85ADF-B506-EE22-FD9E-477F40C7688C}"/>
              </a:ext>
            </a:extLst>
          </p:cNvPr>
          <p:cNvSpPr txBox="1"/>
          <p:nvPr/>
        </p:nvSpPr>
        <p:spPr>
          <a:xfrm>
            <a:off x="2327561" y="7536406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현재는 이름만으로 아이디 찾기를 진행하고 있지만</a:t>
            </a:r>
            <a:r>
              <a:rPr lang="en-US" altLang="ko-KR" dirty="0"/>
              <a:t>, </a:t>
            </a:r>
            <a:r>
              <a:rPr lang="ko-KR" altLang="en-US" dirty="0"/>
              <a:t>추후 핸드폰 인증 등 추가적인 인증이 필요할 것 같다</a:t>
            </a:r>
            <a:r>
              <a:rPr lang="en-US" altLang="ko-KR" dirty="0"/>
              <a:t>."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6363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9C5F-4DB1-0C58-9166-0B0AA1B0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E812F607-6DE8-1ECC-7E23-BECBCF99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7CD99672-2A03-EB1E-7E38-EEF02197C3C1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F64000FC-9C5F-7752-FE2D-4E74AD50BB81}"/>
              </a:ext>
            </a:extLst>
          </p:cNvPr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 err="1">
                <a:latin typeface="맑은 고딕" panose="020B0503020000020004" pitchFamily="50" charset="-127"/>
                <a:cs typeface="Montserrat Bold"/>
                <a:sym typeface="Montserrat Bold"/>
              </a:rPr>
              <a:t>이청민의</a:t>
            </a:r>
            <a:r>
              <a:rPr lang="ko-KR" altLang="en-US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7E6654D1-4758-F552-DDC9-67FC77E68F3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574E957F-C93F-4811-CE44-AEB747273FB6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4F413B-E22D-AECF-E46F-E713FD3F8A05}"/>
              </a:ext>
            </a:extLst>
          </p:cNvPr>
          <p:cNvSpPr/>
          <p:nvPr/>
        </p:nvSpPr>
        <p:spPr>
          <a:xfrm>
            <a:off x="1600200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630057-63C7-0A41-A4EB-B20D929525D6}"/>
              </a:ext>
            </a:extLst>
          </p:cNvPr>
          <p:cNvCxnSpPr/>
          <p:nvPr/>
        </p:nvCxnSpPr>
        <p:spPr>
          <a:xfrm>
            <a:off x="1594336" y="3314700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1519E7-9FA4-AA0E-3FA7-9B7462DCFDA3}"/>
              </a:ext>
            </a:extLst>
          </p:cNvPr>
          <p:cNvSpPr txBox="1"/>
          <p:nvPr/>
        </p:nvSpPr>
        <p:spPr>
          <a:xfrm>
            <a:off x="2051536" y="261131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기획의 관점에서</a:t>
            </a:r>
            <a:endParaRPr lang="en-US" altLang="ko-KR" dirty="0"/>
          </a:p>
          <a:p>
            <a:pPr algn="ctr"/>
            <a:r>
              <a:rPr lang="ko-KR" altLang="en-US" dirty="0"/>
              <a:t>프로젝트 결과물에 대한 완성도 평가</a:t>
            </a:r>
            <a:r>
              <a:rPr lang="en-US" altLang="ko-KR" dirty="0"/>
              <a:t> (10</a:t>
            </a:r>
            <a:r>
              <a:rPr lang="ko-KR" altLang="en-US" dirty="0"/>
              <a:t>점 만점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3C7D07-81AE-ADEE-C503-546D76C3718C}"/>
              </a:ext>
            </a:extLst>
          </p:cNvPr>
          <p:cNvSpPr/>
          <p:nvPr/>
        </p:nvSpPr>
        <p:spPr>
          <a:xfrm>
            <a:off x="9835664" y="2552700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8C35A77-6FC1-8A56-73F6-DA3549A37FFF}"/>
              </a:ext>
            </a:extLst>
          </p:cNvPr>
          <p:cNvCxnSpPr/>
          <p:nvPr/>
        </p:nvCxnSpPr>
        <p:spPr>
          <a:xfrm>
            <a:off x="9823937" y="3350201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E9B56C-2070-A872-F4B6-5ABF4EE7A658}"/>
              </a:ext>
            </a:extLst>
          </p:cNvPr>
          <p:cNvSpPr txBox="1"/>
          <p:nvPr/>
        </p:nvSpPr>
        <p:spPr>
          <a:xfrm>
            <a:off x="10281137" y="264681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또는 </a:t>
            </a:r>
            <a:r>
              <a:rPr lang="ko-KR" altLang="en-US" dirty="0" err="1"/>
              <a:t>우리팀이</a:t>
            </a:r>
            <a:r>
              <a:rPr lang="ko-KR" altLang="en-US" dirty="0"/>
              <a:t> 잘한 부분과 아쉬운 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D56B0F1-6A70-B882-8BB2-AEA9F9F7178A}"/>
              </a:ext>
            </a:extLst>
          </p:cNvPr>
          <p:cNvSpPr/>
          <p:nvPr/>
        </p:nvSpPr>
        <p:spPr>
          <a:xfrm>
            <a:off x="1600200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D597539-CCE1-BB40-5C93-CB1974949075}"/>
              </a:ext>
            </a:extLst>
          </p:cNvPr>
          <p:cNvCxnSpPr/>
          <p:nvPr/>
        </p:nvCxnSpPr>
        <p:spPr>
          <a:xfrm>
            <a:off x="1594336" y="7256585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A873BD-27F9-9364-2A9C-16931DDD249F}"/>
              </a:ext>
            </a:extLst>
          </p:cNvPr>
          <p:cNvSpPr txBox="1"/>
          <p:nvPr/>
        </p:nvSpPr>
        <p:spPr>
          <a:xfrm>
            <a:off x="2051536" y="6553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 결과물의 추후 개선점이나 보안할 점 등 내용 정리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7140588-CBCE-1945-9403-295BAD19CF1B}"/>
              </a:ext>
            </a:extLst>
          </p:cNvPr>
          <p:cNvSpPr/>
          <p:nvPr/>
        </p:nvSpPr>
        <p:spPr>
          <a:xfrm>
            <a:off x="9835664" y="6494585"/>
            <a:ext cx="6858000" cy="3200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CB7B92-1AA3-0788-4834-3E54078A0765}"/>
              </a:ext>
            </a:extLst>
          </p:cNvPr>
          <p:cNvCxnSpPr/>
          <p:nvPr/>
        </p:nvCxnSpPr>
        <p:spPr>
          <a:xfrm>
            <a:off x="9823937" y="7292086"/>
            <a:ext cx="6858001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1E793D-DD6A-B1BF-9BC7-7D5179E014A3}"/>
              </a:ext>
            </a:extLst>
          </p:cNvPr>
          <p:cNvSpPr txBox="1"/>
          <p:nvPr/>
        </p:nvSpPr>
        <p:spPr>
          <a:xfrm>
            <a:off x="10281137" y="658870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프로젝트를 수행하면서 느낀 점이나 경험한 성과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9F4FE-35FA-1F7C-6049-2B39C8E28040}"/>
              </a:ext>
            </a:extLst>
          </p:cNvPr>
          <p:cNvSpPr txBox="1"/>
          <p:nvPr/>
        </p:nvSpPr>
        <p:spPr>
          <a:xfrm>
            <a:off x="10281137" y="75819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최종 프로젝트를 진행하며 실력에 대한 많은 부족함을 느꼈던 것 같습니다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868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DEA6-17B8-25C2-08F6-BC6EA87D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75EC414-159B-800A-D4ED-49E5083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FF6459DF-FB28-5333-401E-A880DE9B0AB5}"/>
              </a:ext>
            </a:extLst>
          </p:cNvPr>
          <p:cNvSpPr/>
          <p:nvPr/>
        </p:nvSpPr>
        <p:spPr>
          <a:xfrm>
            <a:off x="762000" y="1207135"/>
            <a:ext cx="16764000" cy="0"/>
          </a:xfrm>
          <a:prstGeom prst="line">
            <a:avLst/>
          </a:prstGeom>
          <a:ln w="38100" cap="rnd">
            <a:solidFill>
              <a:srgbClr val="3B8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A6C34259-6B9F-969C-CEFE-182ED215C780}"/>
              </a:ext>
            </a:extLst>
          </p:cNvPr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cs typeface="Montserrat Bold"/>
                <a:sym typeface="Montserrat Bold"/>
              </a:rPr>
              <a:t>5–2. </a:t>
            </a:r>
            <a:r>
              <a:rPr lang="ko-KR" altLang="en-US" sz="2000" b="1" dirty="0">
                <a:latin typeface="맑은 고딕" panose="020B0503020000020004" pitchFamily="50" charset="-127"/>
                <a:cs typeface="Noto Sans Bold"/>
                <a:sym typeface="Noto Sans Bold"/>
              </a:rPr>
              <a:t>자체 평가 의견</a:t>
            </a:r>
            <a:endParaRPr lang="en-US" altLang="ko-KR" sz="2000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547F8E6E-672A-B8D4-F5A6-E221F3F3D08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F6D1A47-ECDB-FAD4-55D3-2AEA02F937D7}"/>
              </a:ext>
            </a:extLst>
          </p:cNvPr>
          <p:cNvSpPr txBox="1"/>
          <p:nvPr/>
        </p:nvSpPr>
        <p:spPr>
          <a:xfrm>
            <a:off x="762000" y="541020"/>
            <a:ext cx="5334000" cy="290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5. </a:t>
            </a:r>
            <a:r>
              <a:rPr lang="ko-KR" altLang="en-US" b="1" dirty="0">
                <a:latin typeface="맑은 고딕" panose="020B0503020000020004" pitchFamily="50" charset="-127"/>
                <a:cs typeface="Noto Sans Bold"/>
                <a:sym typeface="Noto Sans Bold"/>
              </a:rPr>
              <a:t>프로젝트 기대 효과 및 자체 평가 의견</a:t>
            </a:r>
            <a:endParaRPr lang="en-US" altLang="ko-KR" b="1" dirty="0">
              <a:latin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4CA576-0DE8-EC34-B4D5-BC7AC27EF205}"/>
              </a:ext>
            </a:extLst>
          </p:cNvPr>
          <p:cNvSpPr/>
          <p:nvPr/>
        </p:nvSpPr>
        <p:spPr>
          <a:xfrm>
            <a:off x="12700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6D6496E-8D86-22B3-A86C-82E27835D9DF}"/>
              </a:ext>
            </a:extLst>
          </p:cNvPr>
          <p:cNvSpPr/>
          <p:nvPr/>
        </p:nvSpPr>
        <p:spPr>
          <a:xfrm>
            <a:off x="53848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D097EC3-1CCD-7B27-68F4-81B31EFC7160}"/>
              </a:ext>
            </a:extLst>
          </p:cNvPr>
          <p:cNvSpPr/>
          <p:nvPr/>
        </p:nvSpPr>
        <p:spPr>
          <a:xfrm>
            <a:off x="94996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2B033F2-047F-93B5-4D26-7A32D6C0C020}"/>
              </a:ext>
            </a:extLst>
          </p:cNvPr>
          <p:cNvSpPr/>
          <p:nvPr/>
        </p:nvSpPr>
        <p:spPr>
          <a:xfrm>
            <a:off x="13614400" y="2705100"/>
            <a:ext cx="3733800" cy="7010400"/>
          </a:xfrm>
          <a:prstGeom prst="rect">
            <a:avLst/>
          </a:prstGeom>
          <a:solidFill>
            <a:srgbClr val="3B8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8CD37-A4BE-0CF4-BF77-F9319D1670CB}"/>
              </a:ext>
            </a:extLst>
          </p:cNvPr>
          <p:cNvSpPr/>
          <p:nvPr/>
        </p:nvSpPr>
        <p:spPr>
          <a:xfrm>
            <a:off x="16002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</a:rPr>
              <a:t>진유혁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팀장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99C81-C30F-B781-88C0-E04C69483742}"/>
              </a:ext>
            </a:extLst>
          </p:cNvPr>
          <p:cNvSpPr/>
          <p:nvPr/>
        </p:nvSpPr>
        <p:spPr>
          <a:xfrm>
            <a:off x="57277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김민선 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 err="1">
                <a:solidFill>
                  <a:schemeClr val="tx1"/>
                </a:solidFill>
              </a:rPr>
              <a:t>부팀장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D2D39B8-3497-31BE-917C-D5E868CF97F7}"/>
              </a:ext>
            </a:extLst>
          </p:cNvPr>
          <p:cNvSpPr/>
          <p:nvPr/>
        </p:nvSpPr>
        <p:spPr>
          <a:xfrm>
            <a:off x="9842500" y="29591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박지수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D11B33-6296-E1A9-E348-CD54AD3D1BBE}"/>
              </a:ext>
            </a:extLst>
          </p:cNvPr>
          <p:cNvSpPr/>
          <p:nvPr/>
        </p:nvSpPr>
        <p:spPr>
          <a:xfrm>
            <a:off x="13957300" y="2933700"/>
            <a:ext cx="3048000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</a:rPr>
              <a:t>이청민</a:t>
            </a:r>
            <a:endParaRPr lang="ko-KR" altLang="en-US" sz="3200" b="1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814004C-0CBC-5323-476C-57E7A4913665}"/>
              </a:ext>
            </a:extLst>
          </p:cNvPr>
          <p:cNvSpPr/>
          <p:nvPr/>
        </p:nvSpPr>
        <p:spPr>
          <a:xfrm>
            <a:off x="15748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KDT</a:t>
            </a:r>
            <a:r>
              <a:rPr lang="ko-KR" altLang="en-US" dirty="0">
                <a:solidFill>
                  <a:schemeClr val="tx1"/>
                </a:solidFill>
              </a:rPr>
              <a:t>과정을 통해 실제 업무가 진행되는 프로젝트 과정을 이해할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백문불여일견이라</a:t>
            </a:r>
            <a:r>
              <a:rPr lang="ko-KR" altLang="en-US" dirty="0">
                <a:solidFill>
                  <a:schemeClr val="tx1"/>
                </a:solidFill>
              </a:rPr>
              <a:t> 했듯이 과정을 이해하고 </a:t>
            </a:r>
            <a:r>
              <a:rPr lang="ko-KR" altLang="en-US" dirty="0" err="1">
                <a:solidFill>
                  <a:schemeClr val="tx1"/>
                </a:solidFill>
              </a:rPr>
              <a:t>체험한바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뜻깊은</a:t>
            </a:r>
            <a:r>
              <a:rPr lang="ko-KR" altLang="en-US" dirty="0">
                <a:solidFill>
                  <a:schemeClr val="tx1"/>
                </a:solidFill>
              </a:rPr>
              <a:t> 경험이었습니다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D0920AA1-0725-9C95-6BE8-86FD0903AF7C}"/>
              </a:ext>
            </a:extLst>
          </p:cNvPr>
          <p:cNvSpPr/>
          <p:nvPr/>
        </p:nvSpPr>
        <p:spPr>
          <a:xfrm>
            <a:off x="56896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지난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개월 동안 배웠던 기술들을 활용할 수 있어서 매우 좋은 시간이었습니다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프로젝트를 진행하면서 오류들로 인해 많은 어려움을 겼었지만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팀원들과 함께 협업 하여 문제들을 해결할 수 있었습니다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프로젝트를 무사히 마칠 수 있도록 도움을 주신 팀원분들에게 감사드립니다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9B11AA8C-6F96-896B-32BB-6D5CDBEB8835}"/>
              </a:ext>
            </a:extLst>
          </p:cNvPr>
          <p:cNvSpPr/>
          <p:nvPr/>
        </p:nvSpPr>
        <p:spPr>
          <a:xfrm>
            <a:off x="9804400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스스로에 대한 많은 부족함을 느꼈습니다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모르는 부분에 대해서 팀원들에게 도움을 구하며 하나씩 해결해가는 과정에서 팀원 협업의 중요성을 알았습니다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 자리를 빌어 모든 팀원분들에게 감사함을 전하고 싶습니다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37368DD-3659-A4A1-41EB-77B9D2C03927}"/>
              </a:ext>
            </a:extLst>
          </p:cNvPr>
          <p:cNvSpPr/>
          <p:nvPr/>
        </p:nvSpPr>
        <p:spPr>
          <a:xfrm>
            <a:off x="14009742" y="4914900"/>
            <a:ext cx="3124200" cy="4318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 프로젝트를 진행하며 실력에 대한 많은 부족함을 느꼈던 것 같습니다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평소 맡는 파트가 아닌 다양한 역할에 관심을 가지고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능력을 키우기 위한 공부가 필요함을 체감했습니다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원활한 소통으로 차근차근 마무리되는 프로젝트를 보며 팀원 분들께 감사함을 느꼈습니다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9278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152900"/>
            <a:ext cx="11664069" cy="21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30"/>
              </a:lnSpc>
            </a:pPr>
            <a:r>
              <a:rPr lang="en-US" sz="13521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Thank You.</a:t>
            </a:r>
          </a:p>
        </p:txBody>
      </p:sp>
      <p:sp>
        <p:nvSpPr>
          <p:cNvPr id="6" name="AutoShape 6"/>
          <p:cNvSpPr/>
          <p:nvPr/>
        </p:nvSpPr>
        <p:spPr>
          <a:xfrm>
            <a:off x="762002" y="1104900"/>
            <a:ext cx="16764000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그림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수행 절차 및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0709"/>
              </p:ext>
            </p:extLst>
          </p:nvPr>
        </p:nvGraphicFramePr>
        <p:xfrm>
          <a:off x="1270000" y="2705100"/>
          <a:ext cx="15316200" cy="7125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386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42859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610600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431652495"/>
                    </a:ext>
                  </a:extLst>
                </a:gridCol>
              </a:tblGrid>
              <a:tr h="703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  <a:endParaRPr lang="ko-KR" altLang="en-US" sz="1600" i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계획</a:t>
                      </a:r>
                      <a:endParaRPr lang="ko-KR" altLang="en-US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10/02(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</a:t>
                      </a: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908362"/>
                  </a:ext>
                </a:extLst>
              </a:tr>
              <a:tr h="1562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 구현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10/04(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</a:t>
                      </a:r>
                      <a:r>
                        <a:rPr lang="en-US" altLang="ko-KR" sz="1600" b="1" kern="120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11/08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중간보고 실시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11/20(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9718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11/21(</a:t>
                      </a:r>
                      <a:r>
                        <a:rPr lang="ko-KR" altLang="en-US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6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5003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3645162"/>
            <a:ext cx="2590802" cy="439105"/>
            <a:chOff x="4574110" y="3307757"/>
            <a:chExt cx="2103619" cy="326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103619" cy="326913"/>
              <a:chOff x="4665550" y="3307757"/>
              <a:chExt cx="2103619" cy="326913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2103618" cy="326913"/>
                <a:chOff x="4665552" y="3307757"/>
                <a:chExt cx="2251825" cy="358635"/>
              </a:xfrm>
            </p:grpSpPr>
            <p:sp>
              <p:nvSpPr>
                <p:cNvPr id="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2518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4649905"/>
            <a:ext cx="3047999" cy="439105"/>
            <a:chOff x="4574112" y="3307757"/>
            <a:chExt cx="2474843" cy="32691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856133" cy="326913"/>
                <a:chOff x="4665552" y="3307757"/>
                <a:chExt cx="1986903" cy="358635"/>
              </a:xfrm>
            </p:grpSpPr>
            <p:sp>
              <p:nvSpPr>
                <p:cNvPr id="2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9869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 사항 명세서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4643307"/>
            <a:ext cx="2590802" cy="439106"/>
            <a:chOff x="4574109" y="3307757"/>
            <a:chExt cx="2103619" cy="3269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4"/>
              <a:chOff x="4665549" y="3307757"/>
              <a:chExt cx="2103619" cy="32691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291697" cy="326914"/>
                <a:chOff x="4665553" y="3307756"/>
                <a:chExt cx="1382702" cy="358636"/>
              </a:xfrm>
            </p:grpSpPr>
            <p:sp>
              <p:nvSpPr>
                <p:cNvPr id="4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3" y="3307756"/>
                  <a:ext cx="358636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90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담당자 선정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4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3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106214" y="5632822"/>
            <a:ext cx="3047999" cy="439105"/>
            <a:chOff x="4574112" y="3307757"/>
            <a:chExt cx="2474843" cy="3269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2" y="3307757"/>
              <a:ext cx="2474843" cy="326913"/>
              <a:chOff x="4665552" y="3307757"/>
              <a:chExt cx="2474843" cy="326913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546778" cy="326913"/>
                <a:chOff x="4665552" y="3307757"/>
                <a:chExt cx="1655753" cy="358635"/>
              </a:xfrm>
            </p:grpSpPr>
            <p:sp>
              <p:nvSpPr>
                <p:cNvPr id="7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65575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 환경 설정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5632822"/>
            <a:ext cx="1526665" cy="439105"/>
            <a:chOff x="4574109" y="3307757"/>
            <a:chExt cx="1239586" cy="32691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1239586" cy="326913"/>
              <a:chOff x="4665549" y="3307757"/>
              <a:chExt cx="1239586" cy="32691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75557" cy="326913"/>
                <a:chOff x="4665552" y="3307757"/>
                <a:chExt cx="1258379" cy="358635"/>
              </a:xfrm>
            </p:grpSpPr>
            <p:sp>
              <p:nvSpPr>
                <p:cNvPr id="8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886478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 </a:t>
                </a: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크롤링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7923" y="5621894"/>
            <a:ext cx="2590804" cy="439105"/>
            <a:chOff x="4574108" y="3307757"/>
            <a:chExt cx="2103621" cy="32691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291698" cy="326913"/>
                <a:chOff x="4665552" y="3307757"/>
                <a:chExt cx="1382703" cy="358635"/>
              </a:xfrm>
            </p:grpSpPr>
            <p:sp>
              <p:nvSpPr>
                <p:cNvPr id="9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38270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메뉴 구조도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308047" y="5654648"/>
            <a:ext cx="999959" cy="439107"/>
            <a:chOff x="4574108" y="3307758"/>
            <a:chExt cx="811924" cy="3269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8"/>
              <a:ext cx="811924" cy="326914"/>
              <a:chOff x="4665548" y="3307758"/>
              <a:chExt cx="811924" cy="326914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8"/>
                <a:ext cx="811924" cy="326914"/>
                <a:chOff x="4665552" y="3307757"/>
                <a:chExt cx="869127" cy="358636"/>
              </a:xfrm>
            </p:grpSpPr>
            <p:sp>
              <p:nvSpPr>
                <p:cNvPr id="9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8"/>
                  <a:ext cx="86912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61" y="3340189"/>
                <a:ext cx="422442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ERD</a:t>
                </a:r>
              </a:p>
            </p:txBody>
          </p:sp>
        </p:grpSp>
        <p:pic>
          <p:nvPicPr>
            <p:cNvPr id="9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282793" y="5632822"/>
            <a:ext cx="1676402" cy="439105"/>
            <a:chOff x="4574107" y="3307757"/>
            <a:chExt cx="1361166" cy="326913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1361166" cy="326913"/>
              <a:chOff x="4665547" y="3307757"/>
              <a:chExt cx="1361166" cy="326913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1356489" cy="326913"/>
                <a:chOff x="4665552" y="3307757"/>
                <a:chExt cx="1452059" cy="358635"/>
              </a:xfrm>
            </p:grpSpPr>
            <p:sp>
              <p:nvSpPr>
                <p:cNvPr id="1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3" y="3307757"/>
                  <a:ext cx="145205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7" y="3340188"/>
                <a:ext cx="1008056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구성도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9" y="6608220"/>
            <a:ext cx="2590804" cy="439105"/>
            <a:chOff x="4574108" y="3307757"/>
            <a:chExt cx="2103621" cy="32691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회원 가입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5" y="6600480"/>
            <a:ext cx="2590805" cy="439105"/>
            <a:chOff x="4574107" y="3307757"/>
            <a:chExt cx="2103622" cy="32691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934242" cy="326913"/>
                <a:chOff x="4665552" y="3307757"/>
                <a:chExt cx="1000063" cy="358635"/>
              </a:xfrm>
            </p:grpSpPr>
            <p:sp>
              <p:nvSpPr>
                <p:cNvPr id="128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5" y="3307757"/>
                  <a:ext cx="1000060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25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6600480"/>
            <a:ext cx="2590804" cy="439105"/>
            <a:chOff x="4574108" y="3307757"/>
            <a:chExt cx="2103621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75552" cy="326913"/>
                <a:chOff x="4665552" y="3307757"/>
                <a:chExt cx="1258374" cy="358635"/>
              </a:xfrm>
            </p:grpSpPr>
            <p:sp>
              <p:nvSpPr>
                <p:cNvPr id="135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5837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2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0011063" y="6600479"/>
            <a:ext cx="2590804" cy="439105"/>
            <a:chOff x="4574108" y="3307757"/>
            <a:chExt cx="2103621" cy="3269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97605" cy="326913"/>
                <a:chOff x="4665552" y="3307757"/>
                <a:chExt cx="1067890" cy="358635"/>
              </a:xfrm>
            </p:grpSpPr>
            <p:sp>
              <p:nvSpPr>
                <p:cNvPr id="1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67888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고객센터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9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1306465" y="6600478"/>
            <a:ext cx="2590804" cy="439105"/>
            <a:chOff x="4574108" y="3307757"/>
            <a:chExt cx="2103621" cy="32691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984705" cy="326913"/>
                <a:chOff x="4665552" y="3307757"/>
                <a:chExt cx="1054081" cy="358635"/>
              </a:xfrm>
            </p:grpSpPr>
            <p:sp>
              <p:nvSpPr>
                <p:cNvPr id="149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05407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장바구니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4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12578873" y="6600477"/>
            <a:ext cx="2590806" cy="439105"/>
            <a:chOff x="4574106" y="3307757"/>
            <a:chExt cx="2103623" cy="32691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6" y="3307757"/>
              <a:ext cx="2103623" cy="326913"/>
              <a:chOff x="4665546" y="3307757"/>
              <a:chExt cx="2103623" cy="326913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6" y="3307757"/>
                <a:ext cx="783887" cy="326913"/>
                <a:chOff x="4665552" y="3307757"/>
                <a:chExt cx="839115" cy="358635"/>
              </a:xfrm>
            </p:grpSpPr>
            <p:sp>
              <p:nvSpPr>
                <p:cNvPr id="156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3911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상품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53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7" y="7295195"/>
            <a:ext cx="2590805" cy="439105"/>
            <a:chOff x="4574107" y="3307757"/>
            <a:chExt cx="2103622" cy="32691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7" y="3307757"/>
              <a:ext cx="2103622" cy="326913"/>
              <a:chOff x="4665547" y="3307757"/>
              <a:chExt cx="2103622" cy="326913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7" y="3307757"/>
                <a:ext cx="866196" cy="326913"/>
                <a:chOff x="4665552" y="3307757"/>
                <a:chExt cx="927223" cy="358635"/>
              </a:xfrm>
            </p:grpSpPr>
            <p:sp>
              <p:nvSpPr>
                <p:cNvPr id="16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92722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8508780" y="7286412"/>
            <a:ext cx="2590803" cy="439104"/>
            <a:chOff x="4574109" y="3307748"/>
            <a:chExt cx="2103620" cy="326912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48"/>
              <a:ext cx="2103620" cy="326912"/>
              <a:chOff x="4665549" y="3307748"/>
              <a:chExt cx="2103620" cy="326912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48"/>
                <a:ext cx="1490168" cy="326912"/>
                <a:chOff x="4665552" y="3307757"/>
                <a:chExt cx="1595156" cy="358635"/>
              </a:xfrm>
            </p:grpSpPr>
            <p:sp>
              <p:nvSpPr>
                <p:cNvPr id="170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59515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맞춤 건강 서비스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67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6" y="7279371"/>
            <a:ext cx="2590804" cy="439105"/>
            <a:chOff x="4574108" y="3307757"/>
            <a:chExt cx="2103621" cy="32691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1" cy="326913"/>
              <a:chOff x="4665548" y="3307757"/>
              <a:chExt cx="2103621" cy="326913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816748" cy="326913"/>
                <a:chOff x="4665552" y="3307757"/>
                <a:chExt cx="874291" cy="358635"/>
              </a:xfrm>
            </p:grpSpPr>
            <p:sp>
              <p:nvSpPr>
                <p:cNvPr id="177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87428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소개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4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7296028" y="8174945"/>
            <a:ext cx="2590802" cy="439105"/>
            <a:chOff x="4574109" y="3307757"/>
            <a:chExt cx="2103619" cy="326913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9" y="3307757"/>
              <a:ext cx="2103619" cy="326913"/>
              <a:chOff x="4665549" y="3307757"/>
              <a:chExt cx="2103619" cy="326913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1190715" cy="326913"/>
                <a:chOff x="4665552" y="3307757"/>
                <a:chExt cx="1274605" cy="358635"/>
              </a:xfrm>
            </p:grpSpPr>
            <p:sp>
              <p:nvSpPr>
                <p:cNvPr id="193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27460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90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1195" y="8179280"/>
            <a:ext cx="2590803" cy="439105"/>
            <a:chOff x="4574108" y="3307757"/>
            <a:chExt cx="2103620" cy="326913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08" y="3307757"/>
              <a:ext cx="2103620" cy="326913"/>
              <a:chOff x="4665548" y="3307757"/>
              <a:chExt cx="2103620" cy="326913"/>
            </a:xfrm>
          </p:grpSpPr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48" y="3307757"/>
                <a:ext cx="1113682" cy="326913"/>
                <a:chOff x="4665552" y="3307757"/>
                <a:chExt cx="1192145" cy="358635"/>
              </a:xfrm>
            </p:grpSpPr>
            <p:sp>
              <p:nvSpPr>
                <p:cNvPr id="214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192143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8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테스트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1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797206" y="9101189"/>
            <a:ext cx="2584793" cy="439105"/>
            <a:chOff x="4574110" y="3307757"/>
            <a:chExt cx="2098740" cy="326913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0" y="3307757"/>
              <a:ext cx="2098740" cy="326913"/>
              <a:chOff x="4665550" y="3307757"/>
              <a:chExt cx="2098740" cy="326913"/>
            </a:xfrm>
          </p:grpSpPr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665644" cy="326913"/>
                <a:chOff x="4665552" y="3307757"/>
                <a:chExt cx="1782994" cy="358635"/>
              </a:xfrm>
            </p:grpSpPr>
            <p:sp>
              <p:nvSpPr>
                <p:cNvPr id="221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4" y="3307757"/>
                  <a:ext cx="178299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3780" y="3340188"/>
                <a:ext cx="1750510" cy="206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개발 기간 </a:t>
                </a:r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r>
                  <a:rPr lang="ko-KR" altLang="en-US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endPara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18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179" name="TextBox 4"/>
          <p:cNvSpPr txBox="1"/>
          <p:nvPr/>
        </p:nvSpPr>
        <p:spPr>
          <a:xfrm>
            <a:off x="15381864" y="541020"/>
            <a:ext cx="2144138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17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3.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절차 및 방법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3-2. WBS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803"/>
            <a:ext cx="8077200" cy="5819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828406"/>
            <a:ext cx="8237114" cy="5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/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/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ACFA425-09F7-F9BE-F67E-52DD4A8E1EAA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04-1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560AF37-8C03-6874-B3D8-A683D90E56C1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구매자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(Front)</a:t>
            </a:r>
          </a:p>
        </p:txBody>
      </p:sp>
    </p:spTree>
    <p:extLst>
      <p:ext uri="{BB962C8B-B14F-4D97-AF65-F5344CB8AC3E}">
        <p14:creationId xmlns:p14="http://schemas.microsoft.com/office/powerpoint/2010/main" val="159658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03608" y="475144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03748"/>
              </p:ext>
            </p:extLst>
          </p:nvPr>
        </p:nvGraphicFramePr>
        <p:xfrm>
          <a:off x="10210801" y="2304520"/>
          <a:ext cx="7326085" cy="733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시 비밀번호는 해시 암호화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연락처 등은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암호화해서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insert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암호화 암호 재확인 칸에 값 입력 시 두 개의 값이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우편번호 찾기 클릭 시 다음 우편번호 팝업 창 호출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 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입력한 이메일로 이메일 인증이 보내짐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인증 완료 시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71700"/>
            <a:ext cx="3869518" cy="7385768"/>
          </a:xfrm>
          <a:prstGeom prst="rect">
            <a:avLst/>
          </a:prstGeom>
        </p:spPr>
      </p:pic>
      <p:grpSp>
        <p:nvGrpSpPr>
          <p:cNvPr id="14" name="Group 6"/>
          <p:cNvGrpSpPr/>
          <p:nvPr/>
        </p:nvGrpSpPr>
        <p:grpSpPr>
          <a:xfrm>
            <a:off x="6595859" y="2715303"/>
            <a:ext cx="372172" cy="346304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29400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6333014" y="28782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595859" y="3379228"/>
            <a:ext cx="372172" cy="346304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29400" y="336902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6324600" y="3379228"/>
            <a:ext cx="288030" cy="16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324600" y="3552380"/>
            <a:ext cx="288031" cy="2195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595859" y="6601503"/>
            <a:ext cx="372172" cy="346304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29400" y="6591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333014" y="6764494"/>
            <a:ext cx="279616" cy="20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624579" y="9105615"/>
            <a:ext cx="372172" cy="346304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58120" y="909541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6361734" y="9268606"/>
            <a:ext cx="279616" cy="20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4-1-1.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가입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26335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1553303"/>
            <a:ext cx="561426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목차</a:t>
            </a:r>
            <a:r>
              <a:rPr lang="en-US" sz="6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en-US" sz="6999" b="1" dirty="0" err="1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rPr>
              <a:t>구성</a:t>
            </a:r>
            <a:endParaRPr lang="en-US" sz="6999" b="1" dirty="0">
              <a:solidFill>
                <a:schemeClr val="bg1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834222" y="1755554"/>
            <a:ext cx="6624977" cy="1054503"/>
            <a:chOff x="0" y="0"/>
            <a:chExt cx="8833303" cy="14060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14004" y="341052"/>
              <a:ext cx="691929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개요</a:t>
              </a:r>
              <a:r>
                <a:rPr lang="en-US" altLang="ko-KR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 </a:t>
              </a: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및 선정 배경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34222" y="3497825"/>
            <a:ext cx="6624977" cy="1054503"/>
            <a:chOff x="0" y="0"/>
            <a:chExt cx="8833303" cy="14060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003" y="341052"/>
              <a:ext cx="69193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팀 구성 및 역할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34222" y="5141237"/>
            <a:ext cx="6641019" cy="1054503"/>
            <a:chOff x="0" y="0"/>
            <a:chExt cx="8854692" cy="140600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14004" y="341052"/>
              <a:ext cx="6940688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절차 및 방법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762000" y="1047750"/>
            <a:ext cx="1676400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11"/>
          <p:cNvGrpSpPr/>
          <p:nvPr/>
        </p:nvGrpSpPr>
        <p:grpSpPr>
          <a:xfrm>
            <a:off x="9838681" y="6815544"/>
            <a:ext cx="5507087" cy="1054503"/>
            <a:chOff x="0" y="0"/>
            <a:chExt cx="7342783" cy="1406004"/>
          </a:xfrm>
        </p:grpSpPr>
        <p:grpSp>
          <p:nvGrpSpPr>
            <p:cNvPr id="29" name="Group 12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2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3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15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04</a:t>
              </a:r>
            </a:p>
          </p:txBody>
        </p:sp>
        <p:sp>
          <p:nvSpPr>
            <p:cNvPr id="31" name="TextBox 16"/>
            <p:cNvSpPr txBox="1"/>
            <p:nvPr/>
          </p:nvSpPr>
          <p:spPr>
            <a:xfrm>
              <a:off x="1914004" y="341052"/>
              <a:ext cx="5428779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수행 결과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9834222" y="8509144"/>
            <a:ext cx="8072777" cy="1054503"/>
            <a:chOff x="0" y="0"/>
            <a:chExt cx="10763703" cy="1406004"/>
          </a:xfrm>
        </p:grpSpPr>
        <p:grpSp>
          <p:nvGrpSpPr>
            <p:cNvPr id="35" name="Group 19"/>
            <p:cNvGrpSpPr/>
            <p:nvPr/>
          </p:nvGrpSpPr>
          <p:grpSpPr>
            <a:xfrm>
              <a:off x="0" y="0"/>
              <a:ext cx="1406004" cy="1406004"/>
              <a:chOff x="0" y="0"/>
              <a:chExt cx="812800" cy="812800"/>
            </a:xfrm>
          </p:grpSpPr>
          <p:sp>
            <p:nvSpPr>
              <p:cNvPr id="38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39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ea"/>
                  <a:ea typeface="+mj-ea"/>
                </a:endParaRPr>
              </a:p>
            </p:txBody>
          </p:sp>
        </p:grpSp>
        <p:sp>
          <p:nvSpPr>
            <p:cNvPr id="36" name="TextBox 22"/>
            <p:cNvSpPr txBox="1"/>
            <p:nvPr/>
          </p:nvSpPr>
          <p:spPr>
            <a:xfrm>
              <a:off x="0" y="341052"/>
              <a:ext cx="1406004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3B8AFF"/>
                  </a:solidFill>
                  <a:latin typeface="+mj-ea"/>
                  <a:ea typeface="+mj-ea"/>
                  <a:cs typeface="Montserrat Bold"/>
                  <a:sym typeface="Montserrat Bold"/>
                </a:rPr>
                <a:t>05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1914003" y="341052"/>
              <a:ext cx="88497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ko-KR" altLang="en-US" sz="3000" b="1" dirty="0">
                  <a:solidFill>
                    <a:srgbClr val="FFFFFF"/>
                  </a:solidFill>
                  <a:latin typeface="+mj-ea"/>
                  <a:ea typeface="+mj-ea"/>
                  <a:cs typeface="Noto Sans Bold"/>
                  <a:sym typeface="Noto Sans Bold"/>
                </a:rPr>
                <a:t>프로젝트 기대 효과 및 자체 평가 의견</a:t>
              </a:r>
              <a:endParaRPr 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8ECF6D5-8AD7-CEC1-8AE0-A988E86B32C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76500"/>
            <a:ext cx="6258798" cy="540142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93546"/>
              </p:ext>
            </p:extLst>
          </p:nvPr>
        </p:nvGraphicFramePr>
        <p:xfrm>
          <a:off x="10210801" y="2304520"/>
          <a:ext cx="7326085" cy="611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loginForm.web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로그인 버튼 클릭 시 로그인 시도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 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비밀번호 찾기 클릭 시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25746"/>
                  </a:ext>
                </a:extLst>
              </a:tr>
            </a:tbl>
          </a:graphicData>
        </a:graphic>
      </p:graphicFrame>
      <p:grpSp>
        <p:nvGrpSpPr>
          <p:cNvPr id="14" name="Group 6"/>
          <p:cNvGrpSpPr/>
          <p:nvPr/>
        </p:nvGrpSpPr>
        <p:grpSpPr>
          <a:xfrm>
            <a:off x="2286000" y="5067300"/>
            <a:ext cx="524572" cy="488728"/>
            <a:chOff x="0" y="0"/>
            <a:chExt cx="812800" cy="812800"/>
          </a:xfrm>
        </p:grpSpPr>
        <p:sp>
          <p:nvSpPr>
            <p:cNvPr id="1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381803" y="50914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2275168" y="567804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381802" y="57188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5" name="Group 6"/>
          <p:cNvGrpSpPr/>
          <p:nvPr/>
        </p:nvGrpSpPr>
        <p:grpSpPr>
          <a:xfrm>
            <a:off x="3276600" y="739099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3383234" y="742375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45434" y="745471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3" name="Group 6"/>
          <p:cNvGrpSpPr/>
          <p:nvPr/>
        </p:nvGrpSpPr>
        <p:grpSpPr>
          <a:xfrm>
            <a:off x="5664638" y="7429590"/>
            <a:ext cx="524572" cy="488728"/>
            <a:chOff x="0" y="0"/>
            <a:chExt cx="812800" cy="812800"/>
          </a:xfrm>
        </p:grpSpPr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5785085" y="747490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>
            <a:off x="2670683" y="5295900"/>
            <a:ext cx="39278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693106" y="5905500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48" idx="0"/>
          </p:cNvCxnSpPr>
          <p:nvPr/>
        </p:nvCxnSpPr>
        <p:spPr>
          <a:xfrm flipH="1" flipV="1">
            <a:off x="3536408" y="7073899"/>
            <a:ext cx="2478" cy="349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5507167" y="7150099"/>
            <a:ext cx="304800" cy="3810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010229" y="7150099"/>
            <a:ext cx="314371" cy="3429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4-1-2.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로그인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7091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3314700"/>
            <a:ext cx="4946796" cy="3565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63577"/>
              </p:ext>
            </p:extLst>
          </p:nvPr>
        </p:nvGraphicFramePr>
        <p:xfrm>
          <a:off x="10210801" y="2304520"/>
          <a:ext cx="7326085" cy="615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아이디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 버튼 클릭 시 입력한 이름을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가지고 아이디 찾기 결과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클릭 시 회원 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131580"/>
                  </a:ext>
                </a:extLst>
              </a:tr>
            </a:tbl>
          </a:graphicData>
        </a:graphic>
      </p:graphicFrame>
      <p:grpSp>
        <p:nvGrpSpPr>
          <p:cNvPr id="23" name="Group 6"/>
          <p:cNvGrpSpPr/>
          <p:nvPr/>
        </p:nvGrpSpPr>
        <p:grpSpPr>
          <a:xfrm>
            <a:off x="1963502" y="4786612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70136" y="484159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438896" y="5051956"/>
            <a:ext cx="37035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537153" y="6650327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657600" y="6695646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787076" y="6266305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5899353" y="6757973"/>
            <a:ext cx="524572" cy="488728"/>
            <a:chOff x="0" y="0"/>
            <a:chExt cx="812800" cy="812800"/>
          </a:xfrm>
        </p:grpSpPr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19800" y="6803292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149276" y="6373951"/>
            <a:ext cx="0" cy="4293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4-1-3.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21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1581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findIdResult.web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아이디 찾기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정보가 없을 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일치하는 회원이 없습니다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알림이 뜨고     아이디 찾기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388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찾기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결과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입력한 이름에 맞는 아이디를 앞에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자리를 제외하고  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처리하여 출력     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비밀번호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비밀번호 찾기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클릭 시 로그인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6123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55" y="3829246"/>
            <a:ext cx="5268060" cy="2810267"/>
          </a:xfrm>
          <a:prstGeom prst="rect">
            <a:avLst/>
          </a:prstGeom>
        </p:spPr>
      </p:pic>
      <p:grpSp>
        <p:nvGrpSpPr>
          <p:cNvPr id="29" name="Group 6"/>
          <p:cNvGrpSpPr/>
          <p:nvPr/>
        </p:nvGrpSpPr>
        <p:grpSpPr>
          <a:xfrm>
            <a:off x="3258155" y="6111142"/>
            <a:ext cx="524572" cy="488728"/>
            <a:chOff x="0" y="0"/>
            <a:chExt cx="812800" cy="812800"/>
          </a:xfrm>
        </p:grpSpPr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3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78602" y="6156461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514428" y="5818011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1601042" y="4838700"/>
            <a:ext cx="524572" cy="488728"/>
            <a:chOff x="0" y="0"/>
            <a:chExt cx="812800" cy="812800"/>
          </a:xfrm>
        </p:grpSpPr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4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721489" y="4884019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057400" y="5067300"/>
            <a:ext cx="39215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/>
          <p:cNvGrpSpPr/>
          <p:nvPr/>
        </p:nvGrpSpPr>
        <p:grpSpPr>
          <a:xfrm>
            <a:off x="5541214" y="6162359"/>
            <a:ext cx="524572" cy="488728"/>
            <a:chOff x="0" y="0"/>
            <a:chExt cx="812800" cy="812800"/>
          </a:xfrm>
        </p:grpSpPr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661661" y="6207678"/>
            <a:ext cx="2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5797487" y="5869228"/>
            <a:ext cx="2272" cy="3384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4-1-4. </a:t>
            </a:r>
            <a:r>
              <a:rPr lang="ko-KR" altLang="en-US" sz="2000" b="1" dirty="0">
                <a:latin typeface="+mn-ea"/>
                <a:cs typeface="Montserrat Bold"/>
                <a:sym typeface="Montserrat Bold"/>
              </a:rPr>
              <a:t>회원 아이디 찾기 결과</a:t>
            </a:r>
            <a:endParaRPr lang="en-US" altLang="ko-KR" sz="2000" b="1" dirty="0">
              <a:latin typeface="+mn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0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31" y="3543300"/>
            <a:ext cx="5534797" cy="42106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3106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 찾기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비밀번호 찾기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이름을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입력한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상에 있으면 비밀번호 변경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과 임시 비밀번호를 이메일로 발송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아이디 찾기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 각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13" name="Group 6"/>
          <p:cNvGrpSpPr/>
          <p:nvPr/>
        </p:nvGrpSpPr>
        <p:grpSpPr>
          <a:xfrm>
            <a:off x="1545528" y="477558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4190" y="48257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930211" y="4647370"/>
            <a:ext cx="514386" cy="35681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979810" y="5132392"/>
            <a:ext cx="474973" cy="27459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597164" y="5888047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5826" y="593824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08808" y="6132411"/>
            <a:ext cx="37811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758138" y="793678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76800" y="7986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4114800" y="7427549"/>
            <a:ext cx="773483" cy="6235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147366" y="7436176"/>
            <a:ext cx="596187" cy="6062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ea typeface="+mj-ea"/>
                <a:cs typeface="Montserrat Bold"/>
                <a:sym typeface="Montserrat Bold"/>
              </a:rPr>
              <a:t>5. </a:t>
            </a:r>
            <a:r>
              <a:rPr lang="ko-KR" altLang="en-US" sz="2000" b="1" dirty="0">
                <a:latin typeface="+mj-ea"/>
                <a:ea typeface="+mj-ea"/>
                <a:cs typeface="Montserrat Bold"/>
                <a:sym typeface="Montserrat Bold"/>
              </a:rPr>
              <a:t>회원 비밀번호 찾기</a:t>
            </a:r>
            <a:endParaRPr lang="en-US" altLang="ko-KR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2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39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findPasswdResult.web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비밀번호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재설정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받은 링크를 통해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이메일로 발송 받은 임시 비밀번호를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새 비밀번호와 새 비밀번호 확인이 같은지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비밀번호 변경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666" y="2707167"/>
            <a:ext cx="5382376" cy="452500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1920331" y="3671511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8993" y="372170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6"/>
          <p:cNvGrpSpPr/>
          <p:nvPr/>
        </p:nvGrpSpPr>
        <p:grpSpPr>
          <a:xfrm>
            <a:off x="1954676" y="5111301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73338" y="516149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390141" y="391587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4453338" y="69221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572000" y="6972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4715624" y="6565274"/>
            <a:ext cx="0" cy="3546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0"/>
          </p:cNvCxnSpPr>
          <p:nvPr/>
        </p:nvCxnSpPr>
        <p:spPr>
          <a:xfrm flipV="1">
            <a:off x="2287723" y="4943710"/>
            <a:ext cx="607877" cy="21778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87723" y="5545559"/>
            <a:ext cx="607877" cy="20043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비밀번호 재설정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526232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0" y="2417252"/>
            <a:ext cx="8775894" cy="6000165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7729938" y="2183703"/>
            <a:ext cx="524572" cy="488728"/>
            <a:chOff x="0" y="0"/>
            <a:chExt cx="812800" cy="812800"/>
          </a:xfrm>
        </p:grpSpPr>
        <p:sp>
          <p:nvSpPr>
            <p:cNvPr id="1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48600" y="223389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649412" y="2600607"/>
            <a:ext cx="199188" cy="33360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3234138" y="2327595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2800" y="23777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703948" y="257195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8567359" y="2133509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686021" y="218370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816563" y="2506102"/>
            <a:ext cx="13082" cy="44585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153796" y="2180222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272458" y="22304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9291956" y="2552815"/>
            <a:ext cx="111044" cy="3991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2243538" y="3151657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362200" y="32018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713348" y="33960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48" y="3941461"/>
            <a:ext cx="2456839" cy="11344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07" y="5259225"/>
            <a:ext cx="895993" cy="233204"/>
          </a:xfrm>
          <a:prstGeom prst="rect">
            <a:avLst/>
          </a:prstGeom>
        </p:spPr>
      </p:pic>
      <p:grpSp>
        <p:nvGrpSpPr>
          <p:cNvPr id="50" name="Group 6"/>
          <p:cNvGrpSpPr/>
          <p:nvPr/>
        </p:nvGrpSpPr>
        <p:grpSpPr>
          <a:xfrm>
            <a:off x="3327686" y="4645850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446348" y="469604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3797496" y="489021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http://saturn.plutozone.com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로고 클릭 시 메인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기능별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카테고리별로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전체 상품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로그인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회원 가입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각 카테고리 별로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이벤트 팝업 클릭 시 해당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43538" y="25369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1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29271"/>
            <a:ext cx="9986819" cy="7420596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3659"/>
              </p:ext>
            </p:extLst>
          </p:nvPr>
        </p:nvGraphicFramePr>
        <p:xfrm>
          <a:off x="10210801" y="2304520"/>
          <a:ext cx="7326085" cy="725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Bravo My Life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각 카테고리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메뉴별로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기능별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성분별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+mn-lt"/>
                        </a:rPr>
                        <a:t>클릭 시 </a:t>
                      </a:r>
                      <a:r>
                        <a:rPr lang="ko-KR" altLang="en-US" baseline="0" dirty="0" err="1">
                          <a:latin typeface="+mn-lt"/>
                        </a:rPr>
                        <a:t>대상별</a:t>
                      </a:r>
                      <a:r>
                        <a:rPr lang="ko-KR" altLang="en-US" baseline="0" dirty="0">
                          <a:latin typeface="+mn-lt"/>
                        </a:rPr>
                        <a:t> 상품으로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인기 상품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추천 신상품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페이지로 이동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825194" y="3583722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43856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1065981" y="3303571"/>
            <a:ext cx="21499" cy="44714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4388830" y="358372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507492" y="363391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V="1">
            <a:off x="4616611" y="3303571"/>
            <a:ext cx="34505" cy="30306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926455" y="3537424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045117" y="358761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79" y="4958869"/>
            <a:ext cx="8735725" cy="5268773"/>
          </a:xfrm>
          <a:prstGeom prst="rect">
            <a:avLst/>
          </a:prstGeom>
        </p:spPr>
      </p:pic>
      <p:cxnSp>
        <p:nvCxnSpPr>
          <p:cNvPr id="54" name="직선 화살표 연결선 53"/>
          <p:cNvCxnSpPr>
            <a:stCxn id="53" idx="0"/>
          </p:cNvCxnSpPr>
          <p:nvPr/>
        </p:nvCxnSpPr>
        <p:spPr>
          <a:xfrm flipH="1" flipV="1">
            <a:off x="8188741" y="3257273"/>
            <a:ext cx="70761" cy="3303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"/>
          <p:cNvGrpSpPr/>
          <p:nvPr/>
        </p:nvGrpSpPr>
        <p:grpSpPr>
          <a:xfrm>
            <a:off x="1557738" y="5017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027548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414738" y="60839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3340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884548" y="6328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6027695" y="50171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6357" y="5067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497505" y="52614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1BA9-961C-B64B-D447-8849C5B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C47CF6-3AAA-91F7-E5E2-7A610C6B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1C0727F-D7FD-D8BD-A178-C7770E2E002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FDF7D21-3D48-F64F-745A-D522F4EDF75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9122BF-98D8-4277-66C0-9C0D07C1094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242791-AA02-1D8C-EEFE-54CE340380C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141AAC4-0E4F-F512-E69F-2251961CCFDC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메인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6" y="3543300"/>
            <a:ext cx="12929998" cy="53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4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9E984-619B-4C41-4C0A-F64F7844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5" y="2253198"/>
            <a:ext cx="8964276" cy="734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376A1D-DAFD-823E-29BE-C750FCF5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75FEBB3-5EFE-00F7-7A01-CB2BAD11274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D0DD71-2A36-A124-00A8-195B6BAA5B1E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E0D522-6C73-50B5-2946-818D528D209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708D2199-2299-EF33-5864-16F641902D21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FC7B6CA6-11F2-28E9-C08E-B3000851741D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기능별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3181624A-0EB6-389E-5283-5602C4A157A4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fr-FR" altLang="ko-KR" dirty="0">
                          <a:latin typeface="맑은 고딕" panose="020B0503020000020004" pitchFamily="50" charset="-127"/>
                        </a:rPr>
                        <a:t>/front/sale/function_list.web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기능별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기능별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20" name="Group 6">
            <a:extLst>
              <a:ext uri="{FF2B5EF4-FFF2-40B4-BE49-F238E27FC236}">
                <a16:creationId xmlns:a16="http://schemas.microsoft.com/office/drawing/2014/main" id="{2BE24678-7689-6FAD-B9C8-DDAAD1F5B8CA}"/>
              </a:ext>
            </a:extLst>
          </p:cNvPr>
          <p:cNvGrpSpPr/>
          <p:nvPr/>
        </p:nvGrpSpPr>
        <p:grpSpPr>
          <a:xfrm>
            <a:off x="229216" y="2623692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43EC4DE-A6EB-342B-3262-69A27BFE4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0E393A97-DF7A-45AA-F37C-8159BB03F87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89EA8FC-E6EB-08B6-906B-A0289C6586DA}"/>
              </a:ext>
            </a:extLst>
          </p:cNvPr>
          <p:cNvSpPr txBox="1"/>
          <p:nvPr/>
        </p:nvSpPr>
        <p:spPr>
          <a:xfrm>
            <a:off x="347878" y="26738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E69FED-566C-E122-1144-C431AC0D5CB7}"/>
              </a:ext>
            </a:extLst>
          </p:cNvPr>
          <p:cNvCxnSpPr/>
          <p:nvPr/>
        </p:nvCxnSpPr>
        <p:spPr>
          <a:xfrm>
            <a:off x="699026" y="286805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>
            <a:extLst>
              <a:ext uri="{FF2B5EF4-FFF2-40B4-BE49-F238E27FC236}">
                <a16:creationId xmlns:a16="http://schemas.microsoft.com/office/drawing/2014/main" id="{C4400096-6BE5-B552-5FAB-E0520A2D0759}"/>
              </a:ext>
            </a:extLst>
          </p:cNvPr>
          <p:cNvGrpSpPr/>
          <p:nvPr/>
        </p:nvGrpSpPr>
        <p:grpSpPr>
          <a:xfrm>
            <a:off x="87694" y="3830191"/>
            <a:ext cx="524572" cy="488728"/>
            <a:chOff x="0" y="0"/>
            <a:chExt cx="812800" cy="812800"/>
          </a:xfrm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E57BFFB-CBBE-A2C7-3722-4F6BA27111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4092A1A0-046F-6568-C3F9-978CCC3142D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5BB0EA5-57D4-D316-282F-0E4BD6E29DE4}"/>
              </a:ext>
            </a:extLst>
          </p:cNvPr>
          <p:cNvSpPr txBox="1"/>
          <p:nvPr/>
        </p:nvSpPr>
        <p:spPr>
          <a:xfrm>
            <a:off x="206356" y="388038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220799-D210-D81F-8EE7-62F7EB0339A4}"/>
              </a:ext>
            </a:extLst>
          </p:cNvPr>
          <p:cNvCxnSpPr>
            <a:cxnSpLocks/>
          </p:cNvCxnSpPr>
          <p:nvPr/>
        </p:nvCxnSpPr>
        <p:spPr>
          <a:xfrm flipV="1">
            <a:off x="557504" y="3623880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>
            <a:extLst>
              <a:ext uri="{FF2B5EF4-FFF2-40B4-BE49-F238E27FC236}">
                <a16:creationId xmlns:a16="http://schemas.microsoft.com/office/drawing/2014/main" id="{9CB62BE7-3563-67EC-24CE-B8D9BAFCD4FD}"/>
              </a:ext>
            </a:extLst>
          </p:cNvPr>
          <p:cNvGrpSpPr/>
          <p:nvPr/>
        </p:nvGrpSpPr>
        <p:grpSpPr>
          <a:xfrm>
            <a:off x="-10437" y="4578781"/>
            <a:ext cx="524572" cy="488728"/>
            <a:chOff x="0" y="0"/>
            <a:chExt cx="812800" cy="812800"/>
          </a:xfrm>
        </p:grpSpPr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A8622942-BBB5-970B-847D-4E904B3158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>
              <a:extLst>
                <a:ext uri="{FF2B5EF4-FFF2-40B4-BE49-F238E27FC236}">
                  <a16:creationId xmlns:a16="http://schemas.microsoft.com/office/drawing/2014/main" id="{A2137B60-8A3F-F0A7-42AF-8EA0B7719D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508B4DA-1D69-6F36-7706-1204508438EE}"/>
              </a:ext>
            </a:extLst>
          </p:cNvPr>
          <p:cNvSpPr txBox="1"/>
          <p:nvPr/>
        </p:nvSpPr>
        <p:spPr>
          <a:xfrm>
            <a:off x="108225" y="462897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940CBB-49D5-1A45-230B-77BCEDDE5F2C}"/>
              </a:ext>
            </a:extLst>
          </p:cNvPr>
          <p:cNvCxnSpPr/>
          <p:nvPr/>
        </p:nvCxnSpPr>
        <p:spPr>
          <a:xfrm>
            <a:off x="459373" y="482314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90DB2AAC-D2F4-ACFB-26A9-DE463BDE7C58}"/>
              </a:ext>
            </a:extLst>
          </p:cNvPr>
          <p:cNvGrpSpPr/>
          <p:nvPr/>
        </p:nvGrpSpPr>
        <p:grpSpPr>
          <a:xfrm>
            <a:off x="110554" y="3173757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F48C9410-00C1-C826-2EDE-2AFDBADB91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3B23DE2C-8387-4B14-0D8E-C59A3E3855C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4F6F5A3-0B37-C41F-A609-EAE49631506A}"/>
              </a:ext>
            </a:extLst>
          </p:cNvPr>
          <p:cNvSpPr txBox="1"/>
          <p:nvPr/>
        </p:nvSpPr>
        <p:spPr>
          <a:xfrm>
            <a:off x="229216" y="322395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4D82CD-0661-AACC-8472-7AEEF4ED34FF}"/>
              </a:ext>
            </a:extLst>
          </p:cNvPr>
          <p:cNvCxnSpPr>
            <a:cxnSpLocks/>
          </p:cNvCxnSpPr>
          <p:nvPr/>
        </p:nvCxnSpPr>
        <p:spPr>
          <a:xfrm flipV="1">
            <a:off x="580364" y="3315130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0194025B-8FF7-AF7E-76A4-5DA93D7E23D1}"/>
              </a:ext>
            </a:extLst>
          </p:cNvPr>
          <p:cNvGrpSpPr/>
          <p:nvPr/>
        </p:nvGrpSpPr>
        <p:grpSpPr>
          <a:xfrm>
            <a:off x="9467884" y="3436196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8406D59C-3F14-F893-C63F-9964C64D23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EB99F443-99A2-BF3B-D5DD-A817792353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50CCFD-EB09-AB94-40E0-18A99A7486C4}"/>
              </a:ext>
            </a:extLst>
          </p:cNvPr>
          <p:cNvSpPr txBox="1"/>
          <p:nvPr/>
        </p:nvSpPr>
        <p:spPr>
          <a:xfrm>
            <a:off x="9586546" y="3486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BC8836B-0D91-694D-204D-6A31BACC0F6D}"/>
              </a:ext>
            </a:extLst>
          </p:cNvPr>
          <p:cNvCxnSpPr>
            <a:cxnSpLocks/>
          </p:cNvCxnSpPr>
          <p:nvPr/>
        </p:nvCxnSpPr>
        <p:spPr>
          <a:xfrm flipH="1">
            <a:off x="9025205" y="3667031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>
            <a:extLst>
              <a:ext uri="{FF2B5EF4-FFF2-40B4-BE49-F238E27FC236}">
                <a16:creationId xmlns:a16="http://schemas.microsoft.com/office/drawing/2014/main" id="{489CB46E-8103-B45F-D3C3-092A5CB00E2D}"/>
              </a:ext>
            </a:extLst>
          </p:cNvPr>
          <p:cNvGrpSpPr/>
          <p:nvPr/>
        </p:nvGrpSpPr>
        <p:grpSpPr>
          <a:xfrm>
            <a:off x="3157938" y="9104670"/>
            <a:ext cx="524572" cy="488728"/>
            <a:chOff x="0" y="0"/>
            <a:chExt cx="812800" cy="812800"/>
          </a:xfrm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DCCF8883-7D6F-1707-AD14-0BD6361879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4FAF5EA6-6F70-6B40-1055-B8FDC9844D4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02A4A32-426E-4EB3-E687-04520D2321E9}"/>
              </a:ext>
            </a:extLst>
          </p:cNvPr>
          <p:cNvSpPr txBox="1"/>
          <p:nvPr/>
        </p:nvSpPr>
        <p:spPr>
          <a:xfrm>
            <a:off x="3276600" y="915486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67BF571-1E1D-DBDC-C852-6AEEDD201119}"/>
              </a:ext>
            </a:extLst>
          </p:cNvPr>
          <p:cNvCxnSpPr/>
          <p:nvPr/>
        </p:nvCxnSpPr>
        <p:spPr>
          <a:xfrm>
            <a:off x="3627748" y="934903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8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9896-9188-B3C7-2284-9C2780793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7" y="2058049"/>
            <a:ext cx="8909252" cy="7352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E2DA8-BEE4-C3D5-C057-512785C0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6A532DA-561B-1644-7BB0-16A154A6F470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21EBB64-3D64-8332-9B26-70C89832A183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AEA2DC-5016-5230-7976-A91B6E1824C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772CC44-B2B3-9930-CD13-9642DE0BA2A2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8F6257C-6060-5423-7472-B222EC4C2580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성능별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29D68F93-197B-941D-AE8B-78024FFEF4A2}"/>
              </a:ext>
            </a:extLst>
          </p:cNvPr>
          <p:cNvGrpSpPr/>
          <p:nvPr/>
        </p:nvGrpSpPr>
        <p:grpSpPr>
          <a:xfrm>
            <a:off x="747256" y="2654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03A6ADB-C9AD-FF82-AFE7-5A33332ECD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CE26F52-4424-5953-4B1D-4E5E15944D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21356F1-FF87-73F4-8F8E-32CE6BB93DFF}"/>
              </a:ext>
            </a:extLst>
          </p:cNvPr>
          <p:cNvSpPr txBox="1"/>
          <p:nvPr/>
        </p:nvSpPr>
        <p:spPr>
          <a:xfrm>
            <a:off x="865918" y="2705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6D3ED5D-0E03-7826-F098-E6C6B5C3F749}"/>
              </a:ext>
            </a:extLst>
          </p:cNvPr>
          <p:cNvCxnSpPr/>
          <p:nvPr/>
        </p:nvCxnSpPr>
        <p:spPr>
          <a:xfrm>
            <a:off x="1217066" y="289927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453E41A2-E98D-0192-C48E-E90EA6901812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7C5DF8B-D49C-91F5-0CA8-1433FD36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6538DE15-1AF8-0ACE-C654-EE5081554A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64F77E4-1AAE-7974-10C6-ED6A87FB0030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41643F-4021-17E6-67BD-6251C37B72B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FC8E05-8E3D-FE12-8CA4-9487830A8B82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532EC2-C01A-D9BF-8853-3BE6990FC6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B9DF5426-4517-BB8D-A98B-4771327037F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B5A055-8BD6-3B6E-CDF8-5A6EAC0DA39E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56B24-114B-0FBE-FBB3-D8940186AE68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6">
            <a:extLst>
              <a:ext uri="{FF2B5EF4-FFF2-40B4-BE49-F238E27FC236}">
                <a16:creationId xmlns:a16="http://schemas.microsoft.com/office/drawing/2014/main" id="{5637902C-EA50-1E77-B63D-1C1B09E3D96A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9EFFF82A-AB11-F7EF-7757-85B89C17C3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4" name="TextBox 8">
              <a:extLst>
                <a:ext uri="{FF2B5EF4-FFF2-40B4-BE49-F238E27FC236}">
                  <a16:creationId xmlns:a16="http://schemas.microsoft.com/office/drawing/2014/main" id="{8D0F7D68-CC31-E135-A121-1B30F0C2E7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83B0499-09A6-2038-345A-1B71B24EB06D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69C14CB-6423-4109-CAAF-7098E2F0F8DC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>
            <a:extLst>
              <a:ext uri="{FF2B5EF4-FFF2-40B4-BE49-F238E27FC236}">
                <a16:creationId xmlns:a16="http://schemas.microsoft.com/office/drawing/2014/main" id="{247C1C64-0B09-FED7-16B2-83C4B68E1E72}"/>
              </a:ext>
            </a:extLst>
          </p:cNvPr>
          <p:cNvGrpSpPr/>
          <p:nvPr/>
        </p:nvGrpSpPr>
        <p:grpSpPr>
          <a:xfrm>
            <a:off x="9285390" y="3380784"/>
            <a:ext cx="524572" cy="488728"/>
            <a:chOff x="0" y="0"/>
            <a:chExt cx="812800" cy="812800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74015BA2-67B8-AB0F-1DE9-CF2FBD9EF8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0797AB7E-F931-5496-E987-4011A38120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765CFB-4B06-D570-364E-B042BAEA056A}"/>
              </a:ext>
            </a:extLst>
          </p:cNvPr>
          <p:cNvSpPr txBox="1"/>
          <p:nvPr/>
        </p:nvSpPr>
        <p:spPr>
          <a:xfrm>
            <a:off x="9404052" y="3430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BC59A3-117F-F868-13A4-2B4911D89B76}"/>
              </a:ext>
            </a:extLst>
          </p:cNvPr>
          <p:cNvCxnSpPr>
            <a:cxnSpLocks/>
          </p:cNvCxnSpPr>
          <p:nvPr/>
        </p:nvCxnSpPr>
        <p:spPr>
          <a:xfrm flipH="1">
            <a:off x="8842711" y="3611619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>
            <a:extLst>
              <a:ext uri="{FF2B5EF4-FFF2-40B4-BE49-F238E27FC236}">
                <a16:creationId xmlns:a16="http://schemas.microsoft.com/office/drawing/2014/main" id="{796BAA93-49E2-6F80-6FBD-49E3BA264694}"/>
              </a:ext>
            </a:extLst>
          </p:cNvPr>
          <p:cNvGrpSpPr/>
          <p:nvPr/>
        </p:nvGrpSpPr>
        <p:grpSpPr>
          <a:xfrm>
            <a:off x="3157938" y="8927875"/>
            <a:ext cx="524572" cy="488728"/>
            <a:chOff x="0" y="0"/>
            <a:chExt cx="812800" cy="812800"/>
          </a:xfrm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6F687ED-5A69-5BA8-F6C6-2D0B1056B8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>
              <a:extLst>
                <a:ext uri="{FF2B5EF4-FFF2-40B4-BE49-F238E27FC236}">
                  <a16:creationId xmlns:a16="http://schemas.microsoft.com/office/drawing/2014/main" id="{08DA93AA-DF57-DD12-E210-5ED8FC384A4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E4D000-8559-D210-B265-37C9901B6D4C}"/>
              </a:ext>
            </a:extLst>
          </p:cNvPr>
          <p:cNvSpPr txBox="1"/>
          <p:nvPr/>
        </p:nvSpPr>
        <p:spPr>
          <a:xfrm>
            <a:off x="3276600" y="897806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B9BE5F0-282B-27AD-536F-B85DCC65DE7E}"/>
              </a:ext>
            </a:extLst>
          </p:cNvPr>
          <p:cNvCxnSpPr/>
          <p:nvPr/>
        </p:nvCxnSpPr>
        <p:spPr>
          <a:xfrm>
            <a:off x="3627748" y="917223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58403E3-4E33-C03E-E176-1B6B2B596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95233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ingredient_list.web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성분별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성분별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72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48400" y="326505"/>
            <a:ext cx="5827070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프로젝트 개요</a:t>
            </a:r>
            <a:r>
              <a:rPr lang="en-US" altLang="ko-KR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 </a:t>
            </a:r>
            <a:r>
              <a:rPr lang="ko-KR" altLang="en-US" sz="3000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rPr>
              <a:t>및 선정 배경</a:t>
            </a:r>
            <a:endParaRPr lang="en-US" altLang="ko-KR" sz="3000" b="1" dirty="0">
              <a:solidFill>
                <a:srgbClr val="FFFF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5374330" y="4194620"/>
            <a:ext cx="12151670" cy="1721158"/>
            <a:chOff x="0" y="0"/>
            <a:chExt cx="3200440" cy="4533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0440" cy="453309"/>
            </a:xfrm>
            <a:custGeom>
              <a:avLst/>
              <a:gdLst/>
              <a:ahLst/>
              <a:cxnLst/>
              <a:rect l="l" t="t" r="r" b="b"/>
              <a:pathLst>
                <a:path w="3200440" h="453309">
                  <a:moveTo>
                    <a:pt x="7008" y="0"/>
                  </a:moveTo>
                  <a:lnTo>
                    <a:pt x="3193432" y="0"/>
                  </a:lnTo>
                  <a:cubicBezTo>
                    <a:pt x="3195290" y="0"/>
                    <a:pt x="3197073" y="738"/>
                    <a:pt x="3198387" y="2053"/>
                  </a:cubicBezTo>
                  <a:cubicBezTo>
                    <a:pt x="3199701" y="3367"/>
                    <a:pt x="3200440" y="5149"/>
                    <a:pt x="3200440" y="7008"/>
                  </a:cubicBezTo>
                  <a:lnTo>
                    <a:pt x="3200440" y="446301"/>
                  </a:lnTo>
                  <a:cubicBezTo>
                    <a:pt x="3200440" y="448160"/>
                    <a:pt x="3199701" y="449942"/>
                    <a:pt x="3198387" y="451256"/>
                  </a:cubicBezTo>
                  <a:cubicBezTo>
                    <a:pt x="3197073" y="452571"/>
                    <a:pt x="3195290" y="453309"/>
                    <a:pt x="3193432" y="453309"/>
                  </a:cubicBezTo>
                  <a:lnTo>
                    <a:pt x="7008" y="453309"/>
                  </a:lnTo>
                  <a:cubicBezTo>
                    <a:pt x="5149" y="453309"/>
                    <a:pt x="3367" y="452571"/>
                    <a:pt x="2053" y="451256"/>
                  </a:cubicBezTo>
                  <a:cubicBezTo>
                    <a:pt x="738" y="449942"/>
                    <a:pt x="0" y="448160"/>
                    <a:pt x="0" y="446301"/>
                  </a:cubicBezTo>
                  <a:lnTo>
                    <a:pt x="0" y="7008"/>
                  </a:lnTo>
                  <a:cubicBezTo>
                    <a:pt x="0" y="5149"/>
                    <a:pt x="738" y="3367"/>
                    <a:pt x="2053" y="2053"/>
                  </a:cubicBezTo>
                  <a:cubicBezTo>
                    <a:pt x="3367" y="738"/>
                    <a:pt x="5149" y="0"/>
                    <a:pt x="7008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200440" cy="51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/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7618582" y="4828029"/>
            <a:ext cx="8612018" cy="650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개요</a:t>
            </a:r>
            <a:r>
              <a:rPr lang="en-US" altLang="ko-KR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 </a:t>
            </a: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및 선정 배경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37" name="Freeform 2"/>
          <p:cNvSpPr/>
          <p:nvPr/>
        </p:nvSpPr>
        <p:spPr>
          <a:xfrm>
            <a:off x="1057545" y="2977604"/>
            <a:ext cx="2214511" cy="4114800"/>
          </a:xfrm>
          <a:custGeom>
            <a:avLst/>
            <a:gdLst/>
            <a:ahLst/>
            <a:cxnLst/>
            <a:rect l="l" t="t" r="r" b="b"/>
            <a:pathLst>
              <a:path w="2214511" h="4114800">
                <a:moveTo>
                  <a:pt x="0" y="0"/>
                </a:moveTo>
                <a:lnTo>
                  <a:pt x="2214510" y="0"/>
                </a:lnTo>
                <a:lnTo>
                  <a:pt x="2214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8685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115D1-A214-BCFB-F3ED-9F7545C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4093"/>
            <a:ext cx="9100099" cy="7272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190AF6-1571-E012-9F37-D5EC5D7D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319993-F217-D631-0C02-F986FDD93B55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71F933DE-45FA-3B0D-35CA-0964A34F1C7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BF4AF2-E43B-C4C3-8D8E-443AF1C371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0CF2473-5825-3166-D8C0-D466FA0DB81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B0767F42-C263-05AD-C790-CDA6EE90257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대상별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509835-BE85-ABF4-4ED3-E1F64906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6823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/front/sale/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gender_list.web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대상별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상품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대상별 상품에서 각 카테고리 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클릭 시 각 카테고리별로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조건 별 상세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상품 상세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10,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20,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30,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40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개씩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페이지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AC34F9C1-09D2-E57D-6AD3-D2BEF3200221}"/>
              </a:ext>
            </a:extLst>
          </p:cNvPr>
          <p:cNvGrpSpPr/>
          <p:nvPr/>
        </p:nvGrpSpPr>
        <p:grpSpPr>
          <a:xfrm>
            <a:off x="3600923" y="261918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74B6E5-D115-8791-E490-A06589F19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8D024-65F4-3BC4-5B80-8720B3DBE8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C23BE5-77FC-68D4-07C3-445CDF4217FA}"/>
              </a:ext>
            </a:extLst>
          </p:cNvPr>
          <p:cNvSpPr txBox="1"/>
          <p:nvPr/>
        </p:nvSpPr>
        <p:spPr>
          <a:xfrm>
            <a:off x="3719585" y="2669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1B40CA-0C13-158E-BC92-97F1B50CE16A}"/>
              </a:ext>
            </a:extLst>
          </p:cNvPr>
          <p:cNvCxnSpPr/>
          <p:nvPr/>
        </p:nvCxnSpPr>
        <p:spPr>
          <a:xfrm>
            <a:off x="4070733" y="286354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06F703A6-EF1B-30C9-C7B0-C0CD6EA43C5B}"/>
              </a:ext>
            </a:extLst>
          </p:cNvPr>
          <p:cNvGrpSpPr/>
          <p:nvPr/>
        </p:nvGrpSpPr>
        <p:grpSpPr>
          <a:xfrm>
            <a:off x="307569" y="382951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A4A409-2A1B-6FB6-5D8B-B592C80414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5D26BE7-9ABD-9628-3D29-4287F386D2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45F02A-3B61-339F-261C-A96A57B5EC56}"/>
              </a:ext>
            </a:extLst>
          </p:cNvPr>
          <p:cNvSpPr txBox="1"/>
          <p:nvPr/>
        </p:nvSpPr>
        <p:spPr>
          <a:xfrm>
            <a:off x="426231" y="38797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395E-BE0D-3A1A-5902-79432A76F4CE}"/>
              </a:ext>
            </a:extLst>
          </p:cNvPr>
          <p:cNvCxnSpPr>
            <a:cxnSpLocks/>
          </p:cNvCxnSpPr>
          <p:nvPr/>
        </p:nvCxnSpPr>
        <p:spPr>
          <a:xfrm flipV="1">
            <a:off x="777379" y="3623205"/>
            <a:ext cx="505459" cy="45067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B7BA43D-F0B1-1B0E-035E-9783C05000A3}"/>
              </a:ext>
            </a:extLst>
          </p:cNvPr>
          <p:cNvGrpSpPr/>
          <p:nvPr/>
        </p:nvGrpSpPr>
        <p:grpSpPr>
          <a:xfrm>
            <a:off x="307569" y="4347141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985B003-EFEA-B085-2B2B-443B541F55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F45524AA-E60D-7518-88BC-E923547DBF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3043D87-C2CF-CD5E-70ED-4B28F44858A0}"/>
              </a:ext>
            </a:extLst>
          </p:cNvPr>
          <p:cNvSpPr txBox="1"/>
          <p:nvPr/>
        </p:nvSpPr>
        <p:spPr>
          <a:xfrm>
            <a:off x="426231" y="439733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F6761D-4779-790D-19E5-E10AA2A956EC}"/>
              </a:ext>
            </a:extLst>
          </p:cNvPr>
          <p:cNvCxnSpPr/>
          <p:nvPr/>
        </p:nvCxnSpPr>
        <p:spPr>
          <a:xfrm>
            <a:off x="777379" y="4591505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4568F43C-F542-4134-B0F9-D1AEBDC49B1D}"/>
              </a:ext>
            </a:extLst>
          </p:cNvPr>
          <p:cNvGrpSpPr/>
          <p:nvPr/>
        </p:nvGrpSpPr>
        <p:grpSpPr>
          <a:xfrm>
            <a:off x="312307" y="3203994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00AF297-A647-78B9-FF43-D5927365E4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1C1C332-0D15-8E99-ADCA-3F80729B4B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67BC31E-B20F-8A5B-E860-E05CE9F28950}"/>
              </a:ext>
            </a:extLst>
          </p:cNvPr>
          <p:cNvSpPr txBox="1"/>
          <p:nvPr/>
        </p:nvSpPr>
        <p:spPr>
          <a:xfrm>
            <a:off x="430969" y="32541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2A0FC52-8216-0C7A-A54A-88C1EC80853A}"/>
              </a:ext>
            </a:extLst>
          </p:cNvPr>
          <p:cNvCxnSpPr>
            <a:cxnSpLocks/>
          </p:cNvCxnSpPr>
          <p:nvPr/>
        </p:nvCxnSpPr>
        <p:spPr>
          <a:xfrm flipV="1">
            <a:off x="782117" y="3345367"/>
            <a:ext cx="500721" cy="10299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F6C0F501-7696-8D8F-AFA5-DC9A3C762288}"/>
              </a:ext>
            </a:extLst>
          </p:cNvPr>
          <p:cNvGrpSpPr/>
          <p:nvPr/>
        </p:nvGrpSpPr>
        <p:grpSpPr>
          <a:xfrm>
            <a:off x="9298922" y="3413355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A775DA6-60A6-1414-5969-B95583B3C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CA98C1DF-4C68-AE7A-BAF2-607A6D2F9B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8ABA38-7716-A303-30D0-49C1C1DEA91E}"/>
              </a:ext>
            </a:extLst>
          </p:cNvPr>
          <p:cNvSpPr txBox="1"/>
          <p:nvPr/>
        </p:nvSpPr>
        <p:spPr>
          <a:xfrm>
            <a:off x="9417584" y="34635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D37900-0195-5D32-7A66-59879ACBC839}"/>
              </a:ext>
            </a:extLst>
          </p:cNvPr>
          <p:cNvCxnSpPr>
            <a:cxnSpLocks/>
          </p:cNvCxnSpPr>
          <p:nvPr/>
        </p:nvCxnSpPr>
        <p:spPr>
          <a:xfrm flipH="1">
            <a:off x="8856243" y="3644190"/>
            <a:ext cx="56134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606FE77D-B53E-1A9A-5F6F-E5EF80A67B83}"/>
              </a:ext>
            </a:extLst>
          </p:cNvPr>
          <p:cNvGrpSpPr/>
          <p:nvPr/>
        </p:nvGrpSpPr>
        <p:grpSpPr>
          <a:xfrm>
            <a:off x="3386538" y="8861544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574A356-F64E-9161-A132-B40F048989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9F8A5554-0152-07B0-D654-C5E7D61D7C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CEA383-33D5-7803-6D9A-22BB3E3C1247}"/>
              </a:ext>
            </a:extLst>
          </p:cNvPr>
          <p:cNvSpPr txBox="1"/>
          <p:nvPr/>
        </p:nvSpPr>
        <p:spPr>
          <a:xfrm>
            <a:off x="3505200" y="891173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DBF0E2-89E8-425C-EE9C-C04A9169C111}"/>
              </a:ext>
            </a:extLst>
          </p:cNvPr>
          <p:cNvCxnSpPr/>
          <p:nvPr/>
        </p:nvCxnSpPr>
        <p:spPr>
          <a:xfrm>
            <a:off x="3856348" y="910590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1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8683-4BBB-1AF0-31B8-329BF162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08CDD6A-AEED-99D3-01E5-AB60F28F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F707614-F157-9E5C-0BC2-6A0A92C0DF72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C1EF5A20-1884-2246-795F-F0E7C902D96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1220D12-07A9-3053-3AFE-4E3F721E346D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858D3C-9E3A-D6FF-B228-9FAF1712AB10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E6579DAA-8821-07EF-1D0A-7CE1696D8DE6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8D9D31-45D0-6494-1223-24FC9028FB45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5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클릭 시 해당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수량 변경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(-, +,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직접 입력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이동 없이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선택한 수량 만큼 장바구니 담기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선택한 수량 만큼 구매 결제 페이지로 이동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찜 가능 마이페이지 찜 목록에서 확인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로그인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지금 보는 상품과 비슷한 연관 상품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DDD0333-8AC6-72F5-89B8-0D429A537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39" y="2781300"/>
            <a:ext cx="8425100" cy="685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607858" y="2828286"/>
            <a:ext cx="366300" cy="35485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4396044"/>
            <a:ext cx="6349515" cy="5290242"/>
          </a:xfrm>
          <a:prstGeom prst="rect">
            <a:avLst/>
          </a:prstGeom>
        </p:spPr>
      </p:pic>
      <p:grpSp>
        <p:nvGrpSpPr>
          <p:cNvPr id="49" name="Group 6">
            <a:extLst>
              <a:ext uri="{FF2B5EF4-FFF2-40B4-BE49-F238E27FC236}">
                <a16:creationId xmlns:a16="http://schemas.microsoft.com/office/drawing/2014/main" id="{7C2935EC-0685-61D4-B3AA-6953651CA870}"/>
              </a:ext>
            </a:extLst>
          </p:cNvPr>
          <p:cNvGrpSpPr/>
          <p:nvPr/>
        </p:nvGrpSpPr>
        <p:grpSpPr>
          <a:xfrm>
            <a:off x="8522555" y="5474306"/>
            <a:ext cx="431405" cy="488728"/>
            <a:chOff x="0" y="0"/>
            <a:chExt cx="812800" cy="8128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8AAEF2C-64DC-F7F9-F10B-EAF5496F38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F1EA28E9-E8BD-87EE-9194-9C1CF31306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B167380-9AA2-1AA4-02BD-0C3AEC990C59}"/>
              </a:ext>
            </a:extLst>
          </p:cNvPr>
          <p:cNvSpPr txBox="1"/>
          <p:nvPr/>
        </p:nvSpPr>
        <p:spPr>
          <a:xfrm>
            <a:off x="8641217" y="5524500"/>
            <a:ext cx="352618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60B7BD-0291-7B25-EA14-F6D9414240C9}"/>
              </a:ext>
            </a:extLst>
          </p:cNvPr>
          <p:cNvCxnSpPr/>
          <p:nvPr/>
        </p:nvCxnSpPr>
        <p:spPr>
          <a:xfrm>
            <a:off x="8261820" y="5707855"/>
            <a:ext cx="278412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6">
            <a:extLst>
              <a:ext uri="{FF2B5EF4-FFF2-40B4-BE49-F238E27FC236}">
                <a16:creationId xmlns:a16="http://schemas.microsoft.com/office/drawing/2014/main" id="{FA83B5A8-CCC0-B05C-C6C2-2CCB29868847}"/>
              </a:ext>
            </a:extLst>
          </p:cNvPr>
          <p:cNvGrpSpPr/>
          <p:nvPr/>
        </p:nvGrpSpPr>
        <p:grpSpPr>
          <a:xfrm>
            <a:off x="4517983" y="6720183"/>
            <a:ext cx="524572" cy="488728"/>
            <a:chOff x="0" y="0"/>
            <a:chExt cx="812800" cy="812800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FC0EECA7-5605-EBF4-3545-A4C3DE3378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3EC50124-A56E-3B10-8621-2AE06BEE26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91B07CC-A185-DDEE-D7BC-2FE96DF5059C}"/>
              </a:ext>
            </a:extLst>
          </p:cNvPr>
          <p:cNvSpPr txBox="1"/>
          <p:nvPr/>
        </p:nvSpPr>
        <p:spPr>
          <a:xfrm>
            <a:off x="4619642" y="677037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848E2B4-7568-02CF-3589-2AD46B401662}"/>
              </a:ext>
            </a:extLst>
          </p:cNvPr>
          <p:cNvCxnSpPr>
            <a:cxnSpLocks/>
          </p:cNvCxnSpPr>
          <p:nvPr/>
        </p:nvCxnSpPr>
        <p:spPr>
          <a:xfrm>
            <a:off x="5009155" y="6953732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6">
            <a:extLst>
              <a:ext uri="{FF2B5EF4-FFF2-40B4-BE49-F238E27FC236}">
                <a16:creationId xmlns:a16="http://schemas.microsoft.com/office/drawing/2014/main" id="{1F1D964A-512C-856A-46C9-089DDC87D1CD}"/>
              </a:ext>
            </a:extLst>
          </p:cNvPr>
          <p:cNvGrpSpPr/>
          <p:nvPr/>
        </p:nvGrpSpPr>
        <p:grpSpPr>
          <a:xfrm>
            <a:off x="6169469" y="7334061"/>
            <a:ext cx="524572" cy="488728"/>
            <a:chOff x="0" y="0"/>
            <a:chExt cx="812800" cy="81280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B84E76E-5DF6-17DC-C7DE-5CF0004B782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E9447B26-966F-0C1D-8792-474A0C951A7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B7C6CA-577E-938B-AF61-1AEF44663AA1}"/>
              </a:ext>
            </a:extLst>
          </p:cNvPr>
          <p:cNvSpPr txBox="1"/>
          <p:nvPr/>
        </p:nvSpPr>
        <p:spPr>
          <a:xfrm>
            <a:off x="627112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1622C-6000-CC69-DFCC-19A4439A6C17}"/>
              </a:ext>
            </a:extLst>
          </p:cNvPr>
          <p:cNvCxnSpPr>
            <a:cxnSpLocks/>
          </p:cNvCxnSpPr>
          <p:nvPr/>
        </p:nvCxnSpPr>
        <p:spPr>
          <a:xfrm flipV="1">
            <a:off x="642352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6">
            <a:extLst>
              <a:ext uri="{FF2B5EF4-FFF2-40B4-BE49-F238E27FC236}">
                <a16:creationId xmlns:a16="http://schemas.microsoft.com/office/drawing/2014/main" id="{9ED755E1-82D5-BF36-1E9F-0BB0AFE08B05}"/>
              </a:ext>
            </a:extLst>
          </p:cNvPr>
          <p:cNvGrpSpPr/>
          <p:nvPr/>
        </p:nvGrpSpPr>
        <p:grpSpPr>
          <a:xfrm>
            <a:off x="6912419" y="7334061"/>
            <a:ext cx="524572" cy="488728"/>
            <a:chOff x="0" y="0"/>
            <a:chExt cx="812800" cy="812800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0B1736C-3BBA-8182-7E9D-5E7894812B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0" name="TextBox 8">
              <a:extLst>
                <a:ext uri="{FF2B5EF4-FFF2-40B4-BE49-F238E27FC236}">
                  <a16:creationId xmlns:a16="http://schemas.microsoft.com/office/drawing/2014/main" id="{CBE2B7CB-4AB5-AA3B-784B-422E86BDEC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E2DE75-026E-3E0C-133D-F23E04FE898B}"/>
              </a:ext>
            </a:extLst>
          </p:cNvPr>
          <p:cNvSpPr txBox="1"/>
          <p:nvPr/>
        </p:nvSpPr>
        <p:spPr>
          <a:xfrm>
            <a:off x="7014078" y="738425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4C406D59-758C-57CC-0066-F85ABB566D87}"/>
              </a:ext>
            </a:extLst>
          </p:cNvPr>
          <p:cNvCxnSpPr>
            <a:cxnSpLocks/>
          </p:cNvCxnSpPr>
          <p:nvPr/>
        </p:nvCxnSpPr>
        <p:spPr>
          <a:xfrm flipV="1">
            <a:off x="7166478" y="7137087"/>
            <a:ext cx="0" cy="33079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6">
            <a:extLst>
              <a:ext uri="{FF2B5EF4-FFF2-40B4-BE49-F238E27FC236}">
                <a16:creationId xmlns:a16="http://schemas.microsoft.com/office/drawing/2014/main" id="{EDFA2E94-A903-634F-D891-C63B6B9AD1FD}"/>
              </a:ext>
            </a:extLst>
          </p:cNvPr>
          <p:cNvGrpSpPr/>
          <p:nvPr/>
        </p:nvGrpSpPr>
        <p:grpSpPr>
          <a:xfrm>
            <a:off x="7617269" y="7387294"/>
            <a:ext cx="524572" cy="488728"/>
            <a:chOff x="0" y="0"/>
            <a:chExt cx="812800" cy="812800"/>
          </a:xfrm>
        </p:grpSpPr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1C3DAA5-1B49-20F3-347D-9CE9A1FE6EA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E8C231A0-F3B3-AFF4-3107-4E470E9696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FB1623-8EB4-C5CB-9989-AF0D45D44B83}"/>
              </a:ext>
            </a:extLst>
          </p:cNvPr>
          <p:cNvSpPr txBox="1"/>
          <p:nvPr/>
        </p:nvSpPr>
        <p:spPr>
          <a:xfrm>
            <a:off x="7718928" y="743748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01E30BC-3309-A0B5-CAFF-90E1378FAA1B}"/>
              </a:ext>
            </a:extLst>
          </p:cNvPr>
          <p:cNvCxnSpPr>
            <a:cxnSpLocks/>
          </p:cNvCxnSpPr>
          <p:nvPr/>
        </p:nvCxnSpPr>
        <p:spPr>
          <a:xfrm flipH="1" flipV="1">
            <a:off x="7666448" y="7137087"/>
            <a:ext cx="204880" cy="384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6">
            <a:extLst>
              <a:ext uri="{FF2B5EF4-FFF2-40B4-BE49-F238E27FC236}">
                <a16:creationId xmlns:a16="http://schemas.microsoft.com/office/drawing/2014/main" id="{22A8770E-BA44-FADA-F743-31A36970901B}"/>
              </a:ext>
            </a:extLst>
          </p:cNvPr>
          <p:cNvGrpSpPr/>
          <p:nvPr/>
        </p:nvGrpSpPr>
        <p:grpSpPr>
          <a:xfrm>
            <a:off x="1585863" y="8293706"/>
            <a:ext cx="524572" cy="488728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6F191810-0B3E-DD9D-9413-7C6152DF96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B5E301B0-1120-7E9E-C998-24C8EE98C5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064581C-7C81-2143-AD50-0C4DACCE6F2E}"/>
              </a:ext>
            </a:extLst>
          </p:cNvPr>
          <p:cNvSpPr txBox="1"/>
          <p:nvPr/>
        </p:nvSpPr>
        <p:spPr>
          <a:xfrm>
            <a:off x="1687522" y="8343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EEB2FD-4217-CF88-DFD5-06EDC6B04EE3}"/>
              </a:ext>
            </a:extLst>
          </p:cNvPr>
          <p:cNvCxnSpPr>
            <a:cxnSpLocks/>
          </p:cNvCxnSpPr>
          <p:nvPr/>
        </p:nvCxnSpPr>
        <p:spPr>
          <a:xfrm>
            <a:off x="2077035" y="85272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원호 47">
            <a:extLst>
              <a:ext uri="{FF2B5EF4-FFF2-40B4-BE49-F238E27FC236}">
                <a16:creationId xmlns:a16="http://schemas.microsoft.com/office/drawing/2014/main" id="{AAA2F2DA-CC0D-850E-0FBC-04B8CBD9B4E3}"/>
              </a:ext>
            </a:extLst>
          </p:cNvPr>
          <p:cNvSpPr/>
          <p:nvPr/>
        </p:nvSpPr>
        <p:spPr>
          <a:xfrm rot="3288400">
            <a:off x="4640848" y="3889035"/>
            <a:ext cx="3772886" cy="327092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906" y="3438884"/>
            <a:ext cx="3468982" cy="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1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2" y="2477981"/>
            <a:ext cx="7730216" cy="6990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867464" y="254053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2969123" y="259073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358636" y="277408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6345225" y="2490342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6446884" y="254053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6051078" y="2749605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14A0BB90-A39F-E8F5-7FE1-500B36C199A0}"/>
              </a:ext>
            </a:extLst>
          </p:cNvPr>
          <p:cNvGrpSpPr/>
          <p:nvPr/>
        </p:nvGrpSpPr>
        <p:grpSpPr>
          <a:xfrm>
            <a:off x="4591050" y="1887616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E1093651-1D54-B271-1AB6-04AD7D60C9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4CBCDF2E-EA9C-021D-E7BF-4ABC0681A6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38281E-BA26-435B-4DCA-82B61600011D}"/>
              </a:ext>
            </a:extLst>
          </p:cNvPr>
          <p:cNvSpPr txBox="1"/>
          <p:nvPr/>
        </p:nvSpPr>
        <p:spPr>
          <a:xfrm>
            <a:off x="4692709" y="19378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7879F0B-1E94-DD0C-753D-05DC45F5364A}"/>
              </a:ext>
            </a:extLst>
          </p:cNvPr>
          <p:cNvCxnSpPr>
            <a:cxnSpLocks/>
          </p:cNvCxnSpPr>
          <p:nvPr/>
        </p:nvCxnSpPr>
        <p:spPr>
          <a:xfrm>
            <a:off x="4866677" y="2304520"/>
            <a:ext cx="0" cy="3137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4B22DC-A2F6-826F-ED51-451C6E44B208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상세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후기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등록 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89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5" y="3418273"/>
            <a:ext cx="9067800" cy="4161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페이지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구매자들이 등록한 상품 후기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등록된 후기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이름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 err="1"/>
                        <a:t>별점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등록일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사진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내용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구매 상품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관리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이미지 크게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리뷰 페이지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페이지씩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grpSp>
        <p:nvGrpSpPr>
          <p:cNvPr id="1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7287064" y="3619504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7388723" y="366969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778236" y="3853053"/>
            <a:ext cx="408932" cy="7124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5613341" y="6998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5715000" y="7048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5319194" y="72575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223324" y="3802859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24983" y="385305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714496" y="4036408"/>
            <a:ext cx="123704" cy="26889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74937CC6-E4D2-2E89-16B1-20374B7CAD86}"/>
              </a:ext>
            </a:extLst>
          </p:cNvPr>
          <p:cNvGrpSpPr/>
          <p:nvPr/>
        </p:nvGrpSpPr>
        <p:grpSpPr>
          <a:xfrm>
            <a:off x="1727141" y="47885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8281EE-B5AF-C2BD-AA79-178FE2C6C0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5DEEF203-0A0C-913E-4C75-29F6D29672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AB3D23D-BE3F-C63C-9694-A93EA91C10D6}"/>
              </a:ext>
            </a:extLst>
          </p:cNvPr>
          <p:cNvSpPr txBox="1"/>
          <p:nvPr/>
        </p:nvSpPr>
        <p:spPr>
          <a:xfrm>
            <a:off x="18288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4006E6B-2967-1B59-4740-B601EF93872D}"/>
              </a:ext>
            </a:extLst>
          </p:cNvPr>
          <p:cNvCxnSpPr>
            <a:cxnSpLocks/>
          </p:cNvCxnSpPr>
          <p:nvPr/>
        </p:nvCxnSpPr>
        <p:spPr>
          <a:xfrm flipH="1">
            <a:off x="1432994" y="5047769"/>
            <a:ext cx="29414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8" y="5827496"/>
            <a:ext cx="4919973" cy="1087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81" y="4305300"/>
            <a:ext cx="2899707" cy="13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22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3" y="3467100"/>
            <a:ext cx="8992072" cy="2314445"/>
          </a:xfrm>
          <a:prstGeom prst="rect">
            <a:avLst/>
          </a:prstGeom>
        </p:spPr>
      </p:pic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327341" y="47885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42900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818513" y="5022055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해당 상품 문의 글 작성 페이지로 이동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41190" y="4315756"/>
            <a:ext cx="365847" cy="23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4815" y="4281165"/>
            <a:ext cx="1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</a:t>
            </a:r>
          </a:p>
        </p:txBody>
      </p:sp>
    </p:spTree>
    <p:extLst>
      <p:ext uri="{BB962C8B-B14F-4D97-AF65-F5344CB8AC3E}">
        <p14:creationId xmlns:p14="http://schemas.microsoft.com/office/powerpoint/2010/main" val="246626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208E-1E73-BF3A-729D-E7A612B9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52700"/>
            <a:ext cx="7832383" cy="65077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996DA-E8F9-84F7-4879-6F22F09E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DDF325C-A023-48C8-0826-3DEF4D753F5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8AA71DD-445C-BED4-2C26-6FFD24F45FC2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6E44091-BDA3-9D72-C686-DEF6EF537B5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91FC685-E045-983B-D8D1-0EAF469D259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7B05C958-7CEC-7D70-599F-AA879828F78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 Q&amp;A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3273206" y="8398390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3374865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3764378" y="8631939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022568" y="4321610"/>
            <a:ext cx="2006166" cy="1643779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412688" y="478850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531350" y="4838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762000" y="50673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978678" y="8398390"/>
            <a:ext cx="524572" cy="488728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080337" y="844858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H="1">
            <a:off x="5612570" y="8646452"/>
            <a:ext cx="41528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536371" y="7893655"/>
            <a:ext cx="524572" cy="488728"/>
            <a:chOff x="0" y="0"/>
            <a:chExt cx="812800" cy="812800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638030" y="794384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1027543" y="8127204"/>
            <a:ext cx="36249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>
            <a:extLst>
              <a:ext uri="{FF2B5EF4-FFF2-40B4-BE49-F238E27FC236}">
                <a16:creationId xmlns:a16="http://schemas.microsoft.com/office/drawing/2014/main" id="{CF861A99-9B90-76D4-0EA5-334B5AC2E73B}"/>
              </a:ext>
            </a:extLst>
          </p:cNvPr>
          <p:cNvGrpSpPr/>
          <p:nvPr/>
        </p:nvGrpSpPr>
        <p:grpSpPr>
          <a:xfrm>
            <a:off x="445956" y="3212069"/>
            <a:ext cx="524572" cy="488728"/>
            <a:chOff x="0" y="0"/>
            <a:chExt cx="812800" cy="812800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939EFA-2550-33E1-CCDC-8AC5B4C822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>
              <a:extLst>
                <a:ext uri="{FF2B5EF4-FFF2-40B4-BE49-F238E27FC236}">
                  <a16:creationId xmlns:a16="http://schemas.microsoft.com/office/drawing/2014/main" id="{A03FCCCC-56CE-B2C1-E2E7-4A620B03DD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321A9DD-D98A-E4A7-26D5-B4C6F5266AD4}"/>
              </a:ext>
            </a:extLst>
          </p:cNvPr>
          <p:cNvSpPr txBox="1"/>
          <p:nvPr/>
        </p:nvSpPr>
        <p:spPr>
          <a:xfrm>
            <a:off x="547615" y="3262263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 flipV="1">
            <a:off x="937128" y="3170050"/>
            <a:ext cx="367511" cy="27556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D06B961-4E65-80CB-55B7-28CD92798666}"/>
              </a:ext>
            </a:extLst>
          </p:cNvPr>
          <p:cNvCxnSpPr>
            <a:cxnSpLocks/>
          </p:cNvCxnSpPr>
          <p:nvPr/>
        </p:nvCxnSpPr>
        <p:spPr>
          <a:xfrm>
            <a:off x="821536" y="3531217"/>
            <a:ext cx="568498" cy="30711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5887"/>
              </p:ext>
            </p:extLst>
          </p:nvPr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상품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Q&amp;A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Q&amp;A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시 해당 상품 정보 가지고 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문의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중분류 값을 상품 상세 정보에서 가지고 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변경 불가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파일 첨부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클릭 시 상품 </a:t>
                      </a:r>
                      <a:r>
                        <a:rPr lang="en-US" altLang="ko-KR" dirty="0"/>
                        <a:t>Q&amp;A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1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76185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맞춤 건강 관리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각 페이지로 이동 가능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81300"/>
            <a:ext cx="8443463" cy="5461197"/>
          </a:xfrm>
          <a:prstGeom prst="rect">
            <a:avLst/>
          </a:prstGeom>
        </p:spPr>
      </p:pic>
      <p:sp>
        <p:nvSpPr>
          <p:cNvPr id="27" name="원호 26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780612" y="4964656"/>
            <a:ext cx="1865964" cy="1576888"/>
          </a:xfrm>
          <a:prstGeom prst="arc">
            <a:avLst>
              <a:gd name="adj1" fmla="val 16200000"/>
              <a:gd name="adj2" fmla="val 21139802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190953" y="5398106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309615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540265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050D20-1754-9CC6-7B79-59C17A4C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051454"/>
            <a:ext cx="53347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84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맞춤 건강 추천 설문지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설문 조사 시작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 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설문 조사 시작 클릭 시 설문 조사 시작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49" y="2979592"/>
            <a:ext cx="6752566" cy="4944043"/>
          </a:xfrm>
          <a:prstGeom prst="rect">
            <a:avLst/>
          </a:prstGeom>
        </p:spPr>
      </p:pic>
      <p:grpSp>
        <p:nvGrpSpPr>
          <p:cNvPr id="28" name="Group 6"/>
          <p:cNvGrpSpPr/>
          <p:nvPr/>
        </p:nvGrpSpPr>
        <p:grpSpPr>
          <a:xfrm>
            <a:off x="2243538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362200" y="6743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713348" y="6937870"/>
            <a:ext cx="13252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19800" y="3162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372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/front/center/board/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surveyProc.web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+mj-ea"/>
                          <a:ea typeface="+mj-ea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로그인 한 정보로 나이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성별 정보를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에서 가져옴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+mj-ea"/>
                          <a:ea typeface="+mj-ea"/>
                        </a:rPr>
                        <a:t> 1</a:t>
                      </a:r>
                      <a:endParaRPr lang="ko-KR" altLang="en-US" sz="2500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다음 버튼 클릭 시 다음 설문 조사 페이지로 이동</a:t>
                      </a:r>
                      <a:endParaRPr lang="en-US" altLang="ko-KR" baseline="0" dirty="0"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4586"/>
            <a:ext cx="8497486" cy="6039693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2548338" y="7531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67000" y="758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018148" y="7776070"/>
            <a:ext cx="1553852" cy="344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71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88" y="2319222"/>
            <a:ext cx="6201757" cy="7477356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원호 15"/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CA990D-979C-D26C-2D67-6411DECB1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1559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걱정 되는 것을 선택하여 기능별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8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9242" y="2888446"/>
            <a:ext cx="13182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이른바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시대를 살고있는 사람들에게 가장 큰 관심은 무엇보다 건강일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대한민국은 통계청의 조사에 따르면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년을 기점으로 전체 인구의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20.6%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이상인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초고령화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사회로 진입하게 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이와같이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건강에 대한 관심이 커지는 만큼 노령층이 빠르게 증가하는 사회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구조속에서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노령층을 속여 허가 받지 않은 사업자들이 각종 불법 건강기능식품을 허위 광고로 강매하는 사기가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횡횡해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황금빛 노후를 그리는 수 없이 많은 꿈을 좌절시키고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세태의 주요 원인은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중장년층과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달리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키오스크와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같은 복잡한 기능 및 온라인에 익숙하지 않은 노령층의 불법 건강기능식품을 판별하는 능력 부족이 가장 큰 것으로 분석된다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브라보 마이 라이프 프로젝트는 오늘날 건강한 내일을 꿈꾸는 노령층이 더 이상 이런 피해를 입지 않게끔 사태를 미연에 방지하기 위하여 노령층에게도 친숙하게 다가갈 수 있는 간편하고 직관적인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건강기능식품이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식약처에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합법적인 것인지를 알려주는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제공함과 동시에 이 서비스를 이용하려고 방문하는 노령층들 또는 그 자식들에게 합리적이고 안전한 건강기능식품을 판매하는 것을 목표로 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2" y="2095500"/>
            <a:ext cx="6932528" cy="7763034"/>
          </a:xfrm>
          <a:prstGeom prst="rect">
            <a:avLst/>
          </a:prstGeom>
        </p:spPr>
      </p:pic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235156" y="6191293"/>
            <a:ext cx="426215" cy="42000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0"/>
              </a:lnSpc>
            </a:pPr>
            <a:r>
              <a:rPr lang="en-US" dirty="0"/>
              <a:t>      </a:t>
            </a:r>
            <a:endParaRPr dirty="0"/>
          </a:p>
        </p:txBody>
      </p: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40BACF-12AA-80BA-CD17-81AA59DB1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11562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설문지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해당 식습관을 선택하여 성분별 중에 필요한 영양제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개의 항목 중에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개만 필수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다음 버튼 클릭 시 다음 설문 조사 페이지로 이동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481538" y="60077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1600200" y="6057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1830850" y="6286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4600A1C7-28E8-D3EA-2CF4-D1AAA8F85915}"/>
              </a:ext>
            </a:extLst>
          </p:cNvPr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7093168-0CC1-8298-F553-F5D8DBE841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D779E2E-2158-602F-DB64-839AF34EC26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219CC0-9B0B-6989-9859-F14D0E6A96E6}"/>
              </a:ext>
            </a:extLst>
          </p:cNvPr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30C993-C9FC-E851-958D-BF6C4B137EE4}"/>
              </a:ext>
            </a:extLst>
          </p:cNvPr>
          <p:cNvCxnSpPr/>
          <p:nvPr/>
        </p:nvCxnSpPr>
        <p:spPr>
          <a:xfrm>
            <a:off x="4326396" y="941070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931711" y="27341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40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1304639" y="1656632"/>
            <a:ext cx="6772561" cy="32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추천 설문지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5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결과표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54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3" name="Group 6"/>
          <p:cNvGrpSpPr/>
          <p:nvPr/>
        </p:nvGrpSpPr>
        <p:grpSpPr>
          <a:xfrm>
            <a:off x="3936941" y="917395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38600" y="922415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24177" y="3653784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142839" y="37039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roup 6"/>
          <p:cNvGrpSpPr/>
          <p:nvPr/>
        </p:nvGrpSpPr>
        <p:grpSpPr>
          <a:xfrm>
            <a:off x="3784541" y="928722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93374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173996" y="9523970"/>
            <a:ext cx="491207" cy="762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25" y="2298030"/>
            <a:ext cx="3488564" cy="784926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96591"/>
              </p:ext>
            </p:extLst>
          </p:nvPr>
        </p:nvGraphicFramePr>
        <p:xfrm>
          <a:off x="10210801" y="2304520"/>
          <a:ext cx="7326085" cy="725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surveyProc.web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맞춤 건강 추천 설문 결과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3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영양제 추천은 가장 인기 많은 영양제를 추천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결과는 마이 페이지 맞춤 건강 결과 조회에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6293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성별 별로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성분별 상품 중에 필요한 영양제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609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클릭 시 해당 상품 하나만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6121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추천 상품 전체를 장바구니에 담음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607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해당 상품 상세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38400" y="391001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137-AC44-EC43-9EA1-8840B72EF1EB}"/>
              </a:ext>
            </a:extLst>
          </p:cNvPr>
          <p:cNvSpPr txBox="1"/>
          <p:nvPr/>
        </p:nvSpPr>
        <p:spPr>
          <a:xfrm>
            <a:off x="2450447" y="5020701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E2FCAE7-E1FF-9709-2A72-FC85093FA679}"/>
              </a:ext>
            </a:extLst>
          </p:cNvPr>
          <p:cNvGrpSpPr/>
          <p:nvPr/>
        </p:nvGrpSpPr>
        <p:grpSpPr>
          <a:xfrm>
            <a:off x="2036224" y="5131185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6CB89C8-3D53-F2B1-674D-A772D7441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2D6D207-7B44-48CA-0CC5-D5BF32436F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25CEB2-DCDA-A276-3D23-747987DD1AED}"/>
              </a:ext>
            </a:extLst>
          </p:cNvPr>
          <p:cNvSpPr txBox="1"/>
          <p:nvPr/>
        </p:nvSpPr>
        <p:spPr>
          <a:xfrm>
            <a:off x="2133600" y="51813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C13E01-084A-69D2-CAEF-2EC881E925E4}"/>
              </a:ext>
            </a:extLst>
          </p:cNvPr>
          <p:cNvCxnSpPr/>
          <p:nvPr/>
        </p:nvCxnSpPr>
        <p:spPr>
          <a:xfrm>
            <a:off x="2450447" y="538741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7173B3-5F6E-965B-08FF-210A283BD3BB}"/>
              </a:ext>
            </a:extLst>
          </p:cNvPr>
          <p:cNvSpPr txBox="1"/>
          <p:nvPr/>
        </p:nvSpPr>
        <p:spPr>
          <a:xfrm>
            <a:off x="2450447" y="668217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7BD48C8-7FE8-4BD3-66B1-F0A7C0A1503C}"/>
              </a:ext>
            </a:extLst>
          </p:cNvPr>
          <p:cNvGrpSpPr/>
          <p:nvPr/>
        </p:nvGrpSpPr>
        <p:grpSpPr>
          <a:xfrm>
            <a:off x="2036224" y="6792663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E2FBA8C-5FB6-5ABA-0CDC-8E19BB5815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B25FE143-7B38-459B-DBA1-E7B06CF858A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BA286F-A88C-7E7C-D8FB-8EDB722E9D81}"/>
              </a:ext>
            </a:extLst>
          </p:cNvPr>
          <p:cNvSpPr txBox="1"/>
          <p:nvPr/>
        </p:nvSpPr>
        <p:spPr>
          <a:xfrm>
            <a:off x="2154886" y="6842857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E98724-2D9A-EDA6-FE06-2BECACF2AD36}"/>
              </a:ext>
            </a:extLst>
          </p:cNvPr>
          <p:cNvCxnSpPr/>
          <p:nvPr/>
        </p:nvCxnSpPr>
        <p:spPr>
          <a:xfrm>
            <a:off x="2450447" y="7048889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2FEE3ED-6F87-3193-D835-24C71629835B}"/>
              </a:ext>
            </a:extLst>
          </p:cNvPr>
          <p:cNvSpPr txBox="1"/>
          <p:nvPr/>
        </p:nvSpPr>
        <p:spPr>
          <a:xfrm>
            <a:off x="2450447" y="825942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1" name="Group 6">
            <a:extLst>
              <a:ext uri="{FF2B5EF4-FFF2-40B4-BE49-F238E27FC236}">
                <a16:creationId xmlns:a16="http://schemas.microsoft.com/office/drawing/2014/main" id="{2C587549-A574-76EA-90E4-30C35A9E957A}"/>
              </a:ext>
            </a:extLst>
          </p:cNvPr>
          <p:cNvGrpSpPr/>
          <p:nvPr/>
        </p:nvGrpSpPr>
        <p:grpSpPr>
          <a:xfrm>
            <a:off x="2036224" y="8369906"/>
            <a:ext cx="524572" cy="488728"/>
            <a:chOff x="0" y="0"/>
            <a:chExt cx="812800" cy="812800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70A7EEC-2911-86B5-BB36-FB220C52931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>
              <a:extLst>
                <a:ext uri="{FF2B5EF4-FFF2-40B4-BE49-F238E27FC236}">
                  <a16:creationId xmlns:a16="http://schemas.microsoft.com/office/drawing/2014/main" id="{E0F3AB9B-BB86-31F6-2EA3-565BFFD239B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25FAB1E-80C0-47C9-63F0-82F70431AE67}"/>
              </a:ext>
            </a:extLst>
          </p:cNvPr>
          <p:cNvSpPr txBox="1"/>
          <p:nvPr/>
        </p:nvSpPr>
        <p:spPr>
          <a:xfrm>
            <a:off x="2154886" y="8420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326A244-CAA4-DBF7-853F-811B0D053A17}"/>
              </a:ext>
            </a:extLst>
          </p:cNvPr>
          <p:cNvCxnSpPr/>
          <p:nvPr/>
        </p:nvCxnSpPr>
        <p:spPr>
          <a:xfrm>
            <a:off x="2450447" y="8626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6">
            <a:extLst>
              <a:ext uri="{FF2B5EF4-FFF2-40B4-BE49-F238E27FC236}">
                <a16:creationId xmlns:a16="http://schemas.microsoft.com/office/drawing/2014/main" id="{0E5DE56D-01C7-9ECC-63CA-0668AE4B1EEA}"/>
              </a:ext>
            </a:extLst>
          </p:cNvPr>
          <p:cNvGrpSpPr/>
          <p:nvPr/>
        </p:nvGrpSpPr>
        <p:grpSpPr>
          <a:xfrm>
            <a:off x="2322931" y="956667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6CAA632-5AD5-1ADB-C3FC-910E65B34A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74A310E-2946-320F-5D63-2BE5110A881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291F233-9965-8AF8-29E1-13CC711F093D}"/>
              </a:ext>
            </a:extLst>
          </p:cNvPr>
          <p:cNvSpPr txBox="1"/>
          <p:nvPr/>
        </p:nvSpPr>
        <p:spPr>
          <a:xfrm>
            <a:off x="2441593" y="961686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E5E60F-B9FE-AE24-CAB0-4E93757337AE}"/>
              </a:ext>
            </a:extLst>
          </p:cNvPr>
          <p:cNvCxnSpPr/>
          <p:nvPr/>
        </p:nvCxnSpPr>
        <p:spPr>
          <a:xfrm>
            <a:off x="2737154" y="982289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>
            <a:extLst>
              <a:ext uri="{FF2B5EF4-FFF2-40B4-BE49-F238E27FC236}">
                <a16:creationId xmlns:a16="http://schemas.microsoft.com/office/drawing/2014/main" id="{1F852EEC-4FDF-F41F-4879-9F439E5DABAE}"/>
              </a:ext>
            </a:extLst>
          </p:cNvPr>
          <p:cNvGrpSpPr/>
          <p:nvPr/>
        </p:nvGrpSpPr>
        <p:grpSpPr>
          <a:xfrm>
            <a:off x="6956574" y="5873972"/>
            <a:ext cx="524572" cy="488728"/>
            <a:chOff x="0" y="0"/>
            <a:chExt cx="812800" cy="812800"/>
          </a:xfrm>
        </p:grpSpPr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FCA93EE3-ACC2-4E50-86CD-CAABA6D4E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>
              <a:extLst>
                <a:ext uri="{FF2B5EF4-FFF2-40B4-BE49-F238E27FC236}">
                  <a16:creationId xmlns:a16="http://schemas.microsoft.com/office/drawing/2014/main" id="{4232CBBE-2AF2-214B-A7CB-9C734BA32A8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B87C2FE-6593-A17A-DC74-5D637705BD73}"/>
              </a:ext>
            </a:extLst>
          </p:cNvPr>
          <p:cNvSpPr txBox="1"/>
          <p:nvPr/>
        </p:nvSpPr>
        <p:spPr>
          <a:xfrm>
            <a:off x="7038830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6362275-11C8-B1AA-2568-45F6837618FC}"/>
              </a:ext>
            </a:extLst>
          </p:cNvPr>
          <p:cNvCxnSpPr>
            <a:cxnSpLocks/>
          </p:cNvCxnSpPr>
          <p:nvPr/>
        </p:nvCxnSpPr>
        <p:spPr>
          <a:xfrm flipH="1">
            <a:off x="6345066" y="6134100"/>
            <a:ext cx="61150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>
            <a:extLst>
              <a:ext uri="{FF2B5EF4-FFF2-40B4-BE49-F238E27FC236}">
                <a16:creationId xmlns:a16="http://schemas.microsoft.com/office/drawing/2014/main" id="{94C8FDC9-4D9D-BE24-6D5A-C19481DB7B97}"/>
              </a:ext>
            </a:extLst>
          </p:cNvPr>
          <p:cNvGrpSpPr/>
          <p:nvPr/>
        </p:nvGrpSpPr>
        <p:grpSpPr>
          <a:xfrm>
            <a:off x="2281395" y="8963465"/>
            <a:ext cx="524572" cy="488728"/>
            <a:chOff x="0" y="0"/>
            <a:chExt cx="812800" cy="81280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6EF41EA-18E0-AA21-CFD4-5B0223EB2B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3B09CC6-D2D2-DD55-7A36-785D579DC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B246D7-BB51-DFB4-893D-CDC68774C52C}"/>
              </a:ext>
            </a:extLst>
          </p:cNvPr>
          <p:cNvSpPr txBox="1"/>
          <p:nvPr/>
        </p:nvSpPr>
        <p:spPr>
          <a:xfrm>
            <a:off x="2400057" y="901365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AF5FCA5-E7B8-30A9-CB66-0512525B6BB7}"/>
              </a:ext>
            </a:extLst>
          </p:cNvPr>
          <p:cNvCxnSpPr/>
          <p:nvPr/>
        </p:nvCxnSpPr>
        <p:spPr>
          <a:xfrm>
            <a:off x="2695618" y="921969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8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92782"/>
            <a:ext cx="8675219" cy="70352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personalHealth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searchForm.web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안심 조회 서비스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공공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를 연결하여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안전한 상품인지 검색 가능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각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상품인지 상품 이름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식약처에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등록된 상품의 제품명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제조사명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신고 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일이 나옴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grpSp>
        <p:nvGrpSpPr>
          <p:cNvPr id="28" name="Group 6"/>
          <p:cNvGrpSpPr/>
          <p:nvPr/>
        </p:nvGrpSpPr>
        <p:grpSpPr>
          <a:xfrm>
            <a:off x="2395938" y="53219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514600" y="5372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61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5748738" y="8003196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67400" y="805339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162961" y="825942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905807" y="8979506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24469" y="9029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20030" y="9235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안심 조회 서비스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781800" y="2781300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48100"/>
            <a:ext cx="9032311" cy="3507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5610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7" name="Group 6"/>
          <p:cNvGrpSpPr/>
          <p:nvPr/>
        </p:nvGrpSpPr>
        <p:grpSpPr>
          <a:xfrm>
            <a:off x="2014938" y="4765860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33600" y="4816054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429161" y="502208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59206" y="53219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77868" y="5372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3429" y="5578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160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0300"/>
            <a:ext cx="5948278" cy="7429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08815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/front/center/board/health/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건강 정보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건강 정보 상세를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건강 정보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2472138" y="2165440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590800" y="2215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2421666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1358750" y="265281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77412" y="27030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72973" y="290904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2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14700"/>
            <a:ext cx="8507604" cy="45727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2091138" y="43313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209800" y="4381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505361" y="4587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9" name="Group 6"/>
          <p:cNvGrpSpPr/>
          <p:nvPr/>
        </p:nvGrpSpPr>
        <p:grpSpPr>
          <a:xfrm>
            <a:off x="5215338" y="48647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334000" y="4914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629561" y="5120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/>
          <p:cNvGrpSpPr/>
          <p:nvPr/>
        </p:nvGrpSpPr>
        <p:grpSpPr>
          <a:xfrm>
            <a:off x="581353" y="5931506"/>
            <a:ext cx="524572" cy="488728"/>
            <a:chOff x="0" y="0"/>
            <a:chExt cx="812800" cy="812800"/>
          </a:xfrm>
        </p:grpSpPr>
        <p:sp>
          <p:nvSpPr>
            <p:cNvPr id="5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0015" y="5981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5576" y="6187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3691338" y="73031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10000" y="7353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7559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011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새 소식으로 페이지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새 소식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5" y="2616627"/>
            <a:ext cx="8057837" cy="7010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28" name="Group 6"/>
          <p:cNvGrpSpPr/>
          <p:nvPr/>
        </p:nvGrpSpPr>
        <p:grpSpPr>
          <a:xfrm>
            <a:off x="3691338" y="903507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000" y="90852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105561" y="9291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새소식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03160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새 소식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새 소식을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새 소식 상세 내용이 보임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새 소식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36" name="Group 6">
            <a:extLst>
              <a:ext uri="{FF2B5EF4-FFF2-40B4-BE49-F238E27FC236}">
                <a16:creationId xmlns:a16="http://schemas.microsoft.com/office/drawing/2014/main" id="{3F566BFB-AD61-0C08-B287-125CBE6649A1}"/>
              </a:ext>
            </a:extLst>
          </p:cNvPr>
          <p:cNvGrpSpPr/>
          <p:nvPr/>
        </p:nvGrpSpPr>
        <p:grpSpPr>
          <a:xfrm>
            <a:off x="109938" y="5398106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D2D5AAC-36C9-9D2B-B9B1-634397BB1B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9F082BDB-B82B-1781-E107-96578A47A3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FD0C2E4-6F80-AA49-5E0D-417805A1CA2F}"/>
              </a:ext>
            </a:extLst>
          </p:cNvPr>
          <p:cNvSpPr txBox="1"/>
          <p:nvPr/>
        </p:nvSpPr>
        <p:spPr>
          <a:xfrm>
            <a:off x="228600" y="5448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58A2A66-CC11-49CA-861F-2A075D973B8F}"/>
              </a:ext>
            </a:extLst>
          </p:cNvPr>
          <p:cNvCxnSpPr/>
          <p:nvPr/>
        </p:nvCxnSpPr>
        <p:spPr>
          <a:xfrm>
            <a:off x="444977" y="56769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560111" y="2124510"/>
            <a:ext cx="8534400" cy="7772400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2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86100"/>
            <a:ext cx="9146088" cy="4864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grpSp>
        <p:nvGrpSpPr>
          <p:cNvPr id="27" name="Group 6"/>
          <p:cNvGrpSpPr/>
          <p:nvPr/>
        </p:nvGrpSpPr>
        <p:grpSpPr>
          <a:xfrm>
            <a:off x="2472138" y="3820505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90800" y="387069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86361" y="407673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/>
          <p:cNvGrpSpPr/>
          <p:nvPr/>
        </p:nvGrpSpPr>
        <p:grpSpPr>
          <a:xfrm>
            <a:off x="779745" y="4335851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98407" y="4386045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93968" y="4592077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7449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786" y="2171700"/>
            <a:ext cx="6763694" cy="69256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성분 사전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  <p:grpSp>
        <p:nvGrpSpPr>
          <p:cNvPr id="35" name="Group 6"/>
          <p:cNvGrpSpPr/>
          <p:nvPr/>
        </p:nvGrpSpPr>
        <p:grpSpPr>
          <a:xfrm>
            <a:off x="2548338" y="2574392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667000" y="262458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962561" y="283061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28956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ingred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성분 사전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성분 사전 상세 정보를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상세 내용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22" name="Group 6"/>
          <p:cNvGrpSpPr/>
          <p:nvPr/>
        </p:nvGrpSpPr>
        <p:grpSpPr>
          <a:xfrm>
            <a:off x="1185977" y="4255106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304639" y="43053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600200" y="4511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89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39" y="2438054"/>
            <a:ext cx="8140542" cy="70478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공지 사항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공지사항을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공지사항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114968" y="91821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807" y="92710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 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64509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95" y="4181242"/>
            <a:ext cx="4651240" cy="4696058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81241"/>
            <a:ext cx="4953000" cy="465003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43" y="4181241"/>
            <a:ext cx="4634661" cy="46500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33600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5307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05263" y="2705100"/>
            <a:ext cx="3276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2036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97917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통계청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고령인구에 대한 전망은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33600" y="8343900"/>
            <a:ext cx="914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9329" y="82677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52012" y="76581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38346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자주 찾는 질문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관리자에서 등록한 자주 찾는 질문을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자주 찾는 질문 내용이 열림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자주 찾는 질문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86302"/>
                  </a:ext>
                </a:extLst>
              </a:tr>
            </a:tbl>
          </a:graphicData>
        </a:graphic>
      </p:graphicFrame>
      <p:sp>
        <p:nvSpPr>
          <p:cNvPr id="39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57" y="2247900"/>
            <a:ext cx="8358257" cy="7204582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3648529" y="3175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886368" y="3264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5486400" y="3695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24239" y="3784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333668" y="431881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571507" y="440771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129482" y="9105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67321" y="9194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17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84508"/>
            <a:ext cx="9299207" cy="51102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10210801" y="2304520"/>
          <a:ext cx="7326085" cy="79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문의를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각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98361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상단으로 올라옴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답변 완료가 하단으로 </a:t>
                      </a:r>
                      <a:r>
                        <a:rPr lang="ko-KR" altLang="en-US" dirty="0" err="1"/>
                        <a:t>내려감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68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83459" y="44084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21298" y="44973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569459" y="4941802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807298" y="5030702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10837" y="5981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48676" y="6070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762000" y="6743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9839" y="6832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4114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352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81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2897896"/>
            <a:ext cx="9078592" cy="6296904"/>
          </a:xfrm>
          <a:prstGeom prst="rect">
            <a:avLst/>
          </a:prstGeom>
        </p:spPr>
      </p:pic>
      <p:grpSp>
        <p:nvGrpSpPr>
          <p:cNvPr id="31" name="Group 6"/>
          <p:cNvGrpSpPr/>
          <p:nvPr/>
        </p:nvGrpSpPr>
        <p:grpSpPr>
          <a:xfrm>
            <a:off x="248776" y="34931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7438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4170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228600" y="4392378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47262" y="444257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03994" y="462723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/>
          <p:cNvGrpSpPr/>
          <p:nvPr/>
        </p:nvGrpSpPr>
        <p:grpSpPr>
          <a:xfrm>
            <a:off x="295981" y="6121720"/>
            <a:ext cx="524572" cy="488728"/>
            <a:chOff x="0" y="0"/>
            <a:chExt cx="812800" cy="8128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14643" y="61719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71375" y="6356580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6"/>
          <p:cNvGrpSpPr/>
          <p:nvPr/>
        </p:nvGrpSpPr>
        <p:grpSpPr>
          <a:xfrm>
            <a:off x="273121" y="7597194"/>
            <a:ext cx="524572" cy="488728"/>
            <a:chOff x="0" y="0"/>
            <a:chExt cx="812800" cy="812800"/>
          </a:xfrm>
        </p:grpSpPr>
        <p:sp>
          <p:nvSpPr>
            <p:cNvPr id="4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783" y="76473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48515" y="783205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3736461" y="8598506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855123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4211855" y="8833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"/>
          <p:cNvGrpSpPr/>
          <p:nvPr/>
        </p:nvGrpSpPr>
        <p:grpSpPr>
          <a:xfrm>
            <a:off x="6625190" y="8621890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743852" y="86720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250963" y="8865377"/>
            <a:ext cx="436106" cy="87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35024"/>
              </p:ext>
            </p:extLst>
          </p:nvPr>
        </p:nvGraphicFramePr>
        <p:xfrm>
          <a:off x="10210801" y="2304520"/>
          <a:ext cx="7326085" cy="7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고객 센터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문의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본인이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사항 등록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+mn-lt"/>
                        </a:rPr>
                        <a:t> </a:t>
                      </a:r>
                      <a:r>
                        <a:rPr lang="ko-KR" altLang="en-US" baseline="0" dirty="0">
                          <a:latin typeface="+mn-lt"/>
                        </a:rPr>
                        <a:t>문의할 제목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가지 중에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문의할 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 입력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xlsx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pptx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hwp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Jpg, gif,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)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조건 충족 하면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1:1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1:1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문의 목록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sp>
        <p:nvSpPr>
          <p:cNvPr id="7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- 1:1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71115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595451"/>
              </p:ext>
            </p:extLst>
          </p:nvPr>
        </p:nvGraphicFramePr>
        <p:xfrm>
          <a:off x="10210801" y="2304520"/>
          <a:ext cx="7326085" cy="5073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/front/center/board/introduce/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소개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Bravo My Life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회사 소개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476500"/>
            <a:ext cx="5873298" cy="6758611"/>
          </a:xfrm>
          <a:prstGeom prst="rect">
            <a:avLst/>
          </a:prstGeom>
        </p:spPr>
      </p:pic>
      <p:sp>
        <p:nvSpPr>
          <p:cNvPr id="26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소개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85977" y="61601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04639" y="6210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6394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A31D416-C397-710E-DD25-21813B7EB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590730"/>
            <a:ext cx="47631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69304"/>
            <a:ext cx="8481201" cy="5117396"/>
          </a:xfrm>
          <a:prstGeom prst="rect">
            <a:avLst/>
          </a:prstGeom>
        </p:spPr>
      </p:pic>
      <p:grpSp>
        <p:nvGrpSpPr>
          <p:cNvPr id="13" name="Group 6"/>
          <p:cNvGrpSpPr/>
          <p:nvPr/>
        </p:nvGrpSpPr>
        <p:grpSpPr>
          <a:xfrm>
            <a:off x="214568" y="6083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33230" y="6134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28791" y="63401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시에만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메인에서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각 서브 페이지로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포인트의 정보를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에서 불러옴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일 내에 진행 중인 주문 정보 확인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35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9" y="4283127"/>
            <a:ext cx="4980861" cy="206493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3157938" y="43313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76600" y="4381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72161" y="46101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3167746" y="514582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286408" y="519602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534" y="4331306"/>
            <a:ext cx="1295382" cy="3975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581969" y="540205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원호 1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987848" y="4206800"/>
            <a:ext cx="5135682" cy="4662167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96200" y="2824023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4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96063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개인 정보 확인 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개인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이메일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성명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성별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연락처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주소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마케팅 수신 동의 변경 가능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하여 값이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01" y="2572201"/>
            <a:ext cx="7992590" cy="6830378"/>
          </a:xfrm>
          <a:prstGeom prst="rect">
            <a:avLst/>
          </a:prstGeom>
        </p:spPr>
      </p:pic>
      <p:grpSp>
        <p:nvGrpSpPr>
          <p:cNvPr id="35" name="Group 6"/>
          <p:cNvGrpSpPr/>
          <p:nvPr/>
        </p:nvGrpSpPr>
        <p:grpSpPr>
          <a:xfrm>
            <a:off x="1710138" y="85985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28800" y="8648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24361" y="88773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421020" y="3238896"/>
            <a:ext cx="6634952" cy="635361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6"/>
          <p:cNvGrpSpPr/>
          <p:nvPr/>
        </p:nvGrpSpPr>
        <p:grpSpPr>
          <a:xfrm>
            <a:off x="642541" y="58553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61203" y="5905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90600" y="6111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개인 정보 확인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9809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383562"/>
            <a:ext cx="5617902" cy="4989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5" name="Group 6"/>
          <p:cNvGrpSpPr/>
          <p:nvPr/>
        </p:nvGrpSpPr>
        <p:grpSpPr>
          <a:xfrm>
            <a:off x="7312362" y="6769706"/>
            <a:ext cx="524572" cy="488728"/>
            <a:chOff x="0" y="0"/>
            <a:chExt cx="812800" cy="812800"/>
          </a:xfrm>
        </p:grpSpPr>
        <p:sp>
          <p:nvSpPr>
            <p:cNvPr id="3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431024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6937244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"/>
          <p:cNvGrpSpPr/>
          <p:nvPr/>
        </p:nvGrpSpPr>
        <p:grpSpPr>
          <a:xfrm>
            <a:off x="1727870" y="6769706"/>
            <a:ext cx="524572" cy="488728"/>
            <a:chOff x="0" y="0"/>
            <a:chExt cx="812800" cy="812800"/>
          </a:xfrm>
        </p:grpSpPr>
        <p:sp>
          <p:nvSpPr>
            <p:cNvPr id="4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46532" y="6819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70259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1727870" y="4433895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6532" y="448408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075929" y="469012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1727870" y="5600514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6532" y="56507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2203264" y="5524500"/>
            <a:ext cx="463736" cy="2286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66257" y="5926936"/>
            <a:ext cx="448100" cy="32504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55972"/>
              </p:ext>
            </p:extLst>
          </p:nvPr>
        </p:nvGraphicFramePr>
        <p:xfrm>
          <a:off x="10210801" y="2304520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/front/member/passwd/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비밀번호 변경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회원 본인이 비밀번호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값과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에 저장 되어 있는 비밀번호가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신규 비밀번호와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신규 비밀번호 확인이 같은지 확인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입력한 정보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위에 조건이 맞으면 비밀번호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57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비밀번호 변경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44725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65417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myPageNotice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문의 이력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문의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제목 또는 내용별로 키워드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미답변이</a:t>
                      </a:r>
                      <a:r>
                        <a:rPr lang="ko-KR" altLang="en-US" dirty="0"/>
                        <a:t> 상단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답변 완료가 하단으로 표시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상세 내용으로 페이지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 문의 이력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문의 등록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01888"/>
                  </a:ext>
                </a:extLst>
              </a:tr>
            </a:tbl>
          </a:graphicData>
        </a:graphic>
      </p:graphicFrame>
      <p:sp>
        <p:nvSpPr>
          <p:cNvPr id="34" name="TextBox 19"/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문의 이력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90900"/>
            <a:ext cx="8192261" cy="5039577"/>
          </a:xfrm>
          <a:prstGeom prst="rect">
            <a:avLst/>
          </a:prstGeom>
        </p:spPr>
      </p:pic>
      <p:grpSp>
        <p:nvGrpSpPr>
          <p:cNvPr id="40" name="Group 6"/>
          <p:cNvGrpSpPr/>
          <p:nvPr/>
        </p:nvGrpSpPr>
        <p:grpSpPr>
          <a:xfrm>
            <a:off x="5366941" y="4371902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485603" y="442209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715000" y="462812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748438" y="5344474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867100" y="53946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6497" y="56007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6"/>
          <p:cNvGrpSpPr/>
          <p:nvPr/>
        </p:nvGrpSpPr>
        <p:grpSpPr>
          <a:xfrm>
            <a:off x="3615138" y="7074506"/>
            <a:ext cx="524572" cy="488728"/>
            <a:chOff x="0" y="0"/>
            <a:chExt cx="812800" cy="812800"/>
          </a:xfrm>
        </p:grpSpPr>
        <p:sp>
          <p:nvSpPr>
            <p:cNvPr id="5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733800" y="71247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963197" y="73307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"/>
          <p:cNvGrpSpPr/>
          <p:nvPr/>
        </p:nvGrpSpPr>
        <p:grpSpPr>
          <a:xfrm>
            <a:off x="3932714" y="7629745"/>
            <a:ext cx="524572" cy="488728"/>
            <a:chOff x="0" y="0"/>
            <a:chExt cx="812800" cy="812800"/>
          </a:xfrm>
        </p:grpSpPr>
        <p:sp>
          <p:nvSpPr>
            <p:cNvPr id="6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051376" y="7679939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280773" y="7885971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04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66" y="2569962"/>
            <a:ext cx="8452452" cy="6512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적립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684468" y="2807306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130" y="28575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32527" y="30635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607357" y="4872234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26019" y="492242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55416" y="512846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68138" y="3721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686800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844495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7597591" y="373397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716253" y="378417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873948" y="406563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6"/>
          <p:cNvGrpSpPr/>
          <p:nvPr/>
        </p:nvGrpSpPr>
        <p:grpSpPr>
          <a:xfrm>
            <a:off x="6501287" y="3721706"/>
            <a:ext cx="524572" cy="488728"/>
            <a:chOff x="0" y="0"/>
            <a:chExt cx="812800" cy="812800"/>
          </a:xfrm>
        </p:grpSpPr>
        <p:sp>
          <p:nvSpPr>
            <p:cNvPr id="5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619949" y="37719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777644" y="4053361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"/>
          <p:cNvGrpSpPr/>
          <p:nvPr/>
        </p:nvGrpSpPr>
        <p:grpSpPr>
          <a:xfrm>
            <a:off x="5291550" y="3732432"/>
            <a:ext cx="524572" cy="488728"/>
            <a:chOff x="0" y="0"/>
            <a:chExt cx="812800" cy="812800"/>
          </a:xfrm>
        </p:grpSpPr>
        <p:sp>
          <p:nvSpPr>
            <p:cNvPr id="7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5410212" y="37826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567907" y="4064087"/>
            <a:ext cx="14402" cy="41453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25160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적립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총 적립된 포인트 이력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이력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구매한 상품의 총 수량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개의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 전체의 합계 포인트 적립금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상품의 적립일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7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33" y="2378897"/>
            <a:ext cx="7993579" cy="67037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포인트 사용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27" name="Group 6"/>
          <p:cNvGrpSpPr/>
          <p:nvPr/>
        </p:nvGrpSpPr>
        <p:grpSpPr>
          <a:xfrm>
            <a:off x="1060602" y="2728632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9264" y="2778826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08661" y="2984858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1379540" y="4888716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98202" y="493891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727599" y="514494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/>
          <p:cNvGrpSpPr/>
          <p:nvPr/>
        </p:nvGrpSpPr>
        <p:grpSpPr>
          <a:xfrm>
            <a:off x="5172888" y="4926816"/>
            <a:ext cx="524572" cy="488728"/>
            <a:chOff x="0" y="0"/>
            <a:chExt cx="812800" cy="812800"/>
          </a:xfrm>
        </p:grpSpPr>
        <p:sp>
          <p:nvSpPr>
            <p:cNvPr id="4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550" y="49770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878527" y="5171180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4596247" y="4386184"/>
            <a:ext cx="524572" cy="488728"/>
            <a:chOff x="0" y="0"/>
            <a:chExt cx="812800" cy="812800"/>
          </a:xfrm>
        </p:grpSpPr>
        <p:sp>
          <p:nvSpPr>
            <p:cNvPr id="5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714909" y="443637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4301886" y="4630548"/>
            <a:ext cx="356592" cy="1235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"/>
          <p:cNvGrpSpPr/>
          <p:nvPr/>
        </p:nvGrpSpPr>
        <p:grpSpPr>
          <a:xfrm>
            <a:off x="3448368" y="8468674"/>
            <a:ext cx="524572" cy="488728"/>
            <a:chOff x="0" y="0"/>
            <a:chExt cx="812800" cy="812800"/>
          </a:xfrm>
        </p:grpSpPr>
        <p:sp>
          <p:nvSpPr>
            <p:cNvPr id="6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67030" y="8518868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3796427" y="8724900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22785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pointUseHistory.web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포인트 사용 내역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사용한 총 포인트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포인트 사용한 날짜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상품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총 포인트 확인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주문한 상품에서 사용한 포인트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주문한 상품의 상세 정보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포인트 사용 내역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688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1800" y="3543300"/>
            <a:ext cx="4466263" cy="4466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904" y="3543299"/>
            <a:ext cx="4466263" cy="44662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524413" y="3543300"/>
            <a:ext cx="4466263" cy="44662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B8AFF"/>
          </a:solidFill>
        </p:spPr>
      </p:sp>
      <p:grpSp>
        <p:nvGrpSpPr>
          <p:cNvPr id="15" name="Group 15"/>
          <p:cNvGrpSpPr/>
          <p:nvPr/>
        </p:nvGrpSpPr>
        <p:grpSpPr>
          <a:xfrm rot="5429157">
            <a:off x="5932434" y="5593513"/>
            <a:ext cx="418099" cy="365837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68978" y="4798848"/>
            <a:ext cx="3491906" cy="2302570"/>
            <a:chOff x="0" y="-76200"/>
            <a:chExt cx="4655875" cy="3070095"/>
          </a:xfrm>
        </p:grpSpPr>
        <p:sp>
          <p:nvSpPr>
            <p:cNvPr id="19" name="TextBox 19"/>
            <p:cNvSpPr txBox="1"/>
            <p:nvPr/>
          </p:nvSpPr>
          <p:spPr>
            <a:xfrm>
              <a:off x="724845" y="-76200"/>
              <a:ext cx="3201574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불법 판매</a:t>
              </a:r>
              <a:endParaRPr lang="en-US" sz="3999" b="1" dirty="0">
                <a:solidFill>
                  <a:srgbClr val="FFFFFF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47234"/>
              <a:ext cx="4655875" cy="184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노령층을 속여 허가 받지 않은 사업자들이 각종 불법 건강기능식품을 허위 광고로 강매하는 사기가 빈번하게 발생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2082" y="4798848"/>
            <a:ext cx="3491906" cy="1956319"/>
            <a:chOff x="0" y="-76200"/>
            <a:chExt cx="4655875" cy="2608427"/>
          </a:xfrm>
        </p:grpSpPr>
        <p:sp>
          <p:nvSpPr>
            <p:cNvPr id="22" name="TextBox 22"/>
            <p:cNvSpPr txBox="1"/>
            <p:nvPr/>
          </p:nvSpPr>
          <p:spPr>
            <a:xfrm>
              <a:off x="1037673" y="-76200"/>
              <a:ext cx="2492474" cy="87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노령화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47231"/>
              <a:ext cx="4655875" cy="1384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년을 기점으로 전체 인구의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20.6%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 이상인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초고령화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 진입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41020" y="4733988"/>
            <a:ext cx="3833048" cy="2367429"/>
            <a:chOff x="-228639" y="-162680"/>
            <a:chExt cx="5110731" cy="3156577"/>
          </a:xfrm>
        </p:grpSpPr>
        <p:sp>
          <p:nvSpPr>
            <p:cNvPr id="25" name="TextBox 25"/>
            <p:cNvSpPr txBox="1"/>
            <p:nvPr/>
          </p:nvSpPr>
          <p:spPr>
            <a:xfrm>
              <a:off x="-228639" y="-162680"/>
              <a:ext cx="5110731" cy="87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999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Bold"/>
                  <a:sym typeface="Noto Sans Bold"/>
                </a:rPr>
                <a:t>판별 능력 부족</a:t>
              </a:r>
              <a:endParaRPr lang="en-US" sz="3999" b="1" dirty="0">
                <a:solidFill>
                  <a:schemeClr val="bg1"/>
                </a:solidFill>
                <a:latin typeface="+mj-ea"/>
                <a:ea typeface="+mj-ea"/>
                <a:cs typeface="Noto Sans Bold"/>
                <a:sym typeface="Noto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7234"/>
              <a:ext cx="4655875" cy="1846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키오스크와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같은 복잡한 기능 및 온라인에 익숙하지 않음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노령층의 불법 건강기능식품을 판별하는 능력 부족</a:t>
              </a:r>
              <a:endParaRPr lang="en-US" sz="1899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29157">
            <a:off x="11680898" y="5593513"/>
            <a:ext cx="418099" cy="365837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33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주제 및 선정 배경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기획 의도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950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89975"/>
              </p:ext>
            </p:extLst>
          </p:nvPr>
        </p:nvGraphicFramePr>
        <p:xfrm>
          <a:off x="10210801" y="2304520"/>
          <a:ext cx="7326085" cy="6300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surveyModifyForm.web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마이 페이지 맞춤 건강 결과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마이페이지에서 맞춤 건강 설문지 결과표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수정 된 날짜 확인 가능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전체 추천 상품 일괄로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장바구니에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맞춤 건강 추천 설문지 페이지로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새로 한 설문지 결과표로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update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76500"/>
            <a:ext cx="7388122" cy="7251751"/>
          </a:xfrm>
          <a:prstGeom prst="rect">
            <a:avLst/>
          </a:prstGeom>
        </p:spPr>
      </p:pic>
      <p:grpSp>
        <p:nvGrpSpPr>
          <p:cNvPr id="34" name="Group 6"/>
          <p:cNvGrpSpPr/>
          <p:nvPr/>
        </p:nvGrpSpPr>
        <p:grpSpPr>
          <a:xfrm>
            <a:off x="2319738" y="8827106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38400" y="8877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67797" y="908333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2346057" y="9325238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464719" y="9375432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694116" y="9581464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"/>
          <p:cNvGrpSpPr/>
          <p:nvPr/>
        </p:nvGrpSpPr>
        <p:grpSpPr>
          <a:xfrm>
            <a:off x="2462085" y="2624586"/>
            <a:ext cx="524572" cy="488728"/>
            <a:chOff x="0" y="0"/>
            <a:chExt cx="812800" cy="812800"/>
          </a:xfrm>
        </p:grpSpPr>
        <p:sp>
          <p:nvSpPr>
            <p:cNvPr id="6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580747" y="267478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810144" y="2880812"/>
            <a:ext cx="505459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맞춤 건강 결과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61637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41" y="3670969"/>
            <a:ext cx="8046464" cy="38493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6176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myLike.web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찜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상품 상세 페이지에서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상품 목록으로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상품에서 삭제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7" name="Group 6"/>
          <p:cNvGrpSpPr/>
          <p:nvPr/>
        </p:nvGrpSpPr>
        <p:grpSpPr>
          <a:xfrm>
            <a:off x="9185480" y="4670923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04142" y="47211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10362" y="4927149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9173116" y="5181017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91778" y="52312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797998" y="5437243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6282138" y="6769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00800" y="6819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5907020" y="7025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/>
          <p:cNvGrpSpPr/>
          <p:nvPr/>
        </p:nvGrpSpPr>
        <p:grpSpPr>
          <a:xfrm>
            <a:off x="805878" y="4946157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24540" y="499635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81272" y="5224951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찜한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상품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054861"/>
            <a:ext cx="657317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063727"/>
            <a:ext cx="638264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4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116960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상품후기 작성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목록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클릭 시 상품 후기 작성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상품 후기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이미지 클릭 시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작성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52900"/>
            <a:ext cx="8483601" cy="3124249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31.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448300"/>
            <a:ext cx="711536" cy="717889"/>
          </a:xfrm>
          <a:prstGeom prst="rect">
            <a:avLst/>
          </a:prstGeom>
        </p:spPr>
      </p:pic>
      <p:grpSp>
        <p:nvGrpSpPr>
          <p:cNvPr id="11" name="Group 6"/>
          <p:cNvGrpSpPr/>
          <p:nvPr/>
        </p:nvGrpSpPr>
        <p:grpSpPr>
          <a:xfrm>
            <a:off x="427069" y="44837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731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902463" y="4762500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9180113" y="4527908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298775" y="457810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04995" y="4784134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618594" y="5520050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7256" y="557024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3988" y="5798844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/>
          <p:cNvGrpSpPr/>
          <p:nvPr/>
        </p:nvGrpSpPr>
        <p:grpSpPr>
          <a:xfrm>
            <a:off x="6891738" y="5543434"/>
            <a:ext cx="524572" cy="488728"/>
            <a:chOff x="0" y="0"/>
            <a:chExt cx="812800" cy="812800"/>
          </a:xfrm>
        </p:grpSpPr>
        <p:sp>
          <p:nvSpPr>
            <p:cNvPr id="2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010400" y="55936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5822228"/>
            <a:ext cx="490102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69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5751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reviewWriteForm.web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등록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후기 작성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내용 작성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등록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01032"/>
            <a:ext cx="8383383" cy="4554434"/>
          </a:xfrm>
          <a:prstGeom prst="rect">
            <a:avLst/>
          </a:prstGeom>
        </p:spPr>
      </p:pic>
      <p:grpSp>
        <p:nvGrpSpPr>
          <p:cNvPr id="18" name="Group 6"/>
          <p:cNvGrpSpPr/>
          <p:nvPr/>
        </p:nvGrpSpPr>
        <p:grpSpPr>
          <a:xfrm>
            <a:off x="4072338" y="486470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91000" y="4914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657600" y="4991100"/>
            <a:ext cx="463918" cy="1298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/>
          <p:cNvGrpSpPr/>
          <p:nvPr/>
        </p:nvGrpSpPr>
        <p:grpSpPr>
          <a:xfrm>
            <a:off x="4657870" y="5550506"/>
            <a:ext cx="524572" cy="488728"/>
            <a:chOff x="0" y="0"/>
            <a:chExt cx="812800" cy="8128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76532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282752" y="5806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/>
          <p:cNvGrpSpPr/>
          <p:nvPr/>
        </p:nvGrpSpPr>
        <p:grpSpPr>
          <a:xfrm>
            <a:off x="9255321" y="6693506"/>
            <a:ext cx="524572" cy="488728"/>
            <a:chOff x="0" y="0"/>
            <a:chExt cx="812800" cy="812800"/>
          </a:xfrm>
        </p:grpSpPr>
        <p:sp>
          <p:nvSpPr>
            <p:cNvPr id="3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73983" y="6743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0203" y="6949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"/>
          <p:cNvGrpSpPr/>
          <p:nvPr/>
        </p:nvGrpSpPr>
        <p:grpSpPr>
          <a:xfrm>
            <a:off x="9259583" y="7341586"/>
            <a:ext cx="524572" cy="488728"/>
            <a:chOff x="0" y="0"/>
            <a:chExt cx="812800" cy="812800"/>
          </a:xfrm>
        </p:grpSpPr>
        <p:sp>
          <p:nvSpPr>
            <p:cNvPr id="3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78245" y="73917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884465" y="759781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/>
          <p:cNvGrpSpPr/>
          <p:nvPr/>
        </p:nvGrpSpPr>
        <p:grpSpPr>
          <a:xfrm>
            <a:off x="6891738" y="7362952"/>
            <a:ext cx="524572" cy="488728"/>
            <a:chOff x="0" y="0"/>
            <a:chExt cx="812800" cy="812800"/>
          </a:xfrm>
        </p:grpSpPr>
        <p:sp>
          <p:nvSpPr>
            <p:cNvPr id="4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010400" y="74131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367132" y="7600508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32.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작성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382332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0908"/>
              </p:ext>
            </p:extLst>
          </p:nvPr>
        </p:nvGraphicFramePr>
        <p:xfrm>
          <a:off x="10210801" y="2304520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reviewListPage.web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등록된 상품 후기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상품 후기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상품 후기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작성한 상품 후기 내용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작성한 상품 후기 내용 삭제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24300"/>
            <a:ext cx="8840572" cy="4120460"/>
          </a:xfrm>
          <a:prstGeom prst="rect">
            <a:avLst/>
          </a:prstGeom>
        </p:spPr>
      </p:pic>
      <p:grpSp>
        <p:nvGrpSpPr>
          <p:cNvPr id="17" name="Group 6"/>
          <p:cNvGrpSpPr/>
          <p:nvPr/>
        </p:nvGrpSpPr>
        <p:grpSpPr>
          <a:xfrm>
            <a:off x="7515553" y="5093306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634215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90947" y="5330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463383" y="5039344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582045" y="50895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9186612" y="5295900"/>
            <a:ext cx="3259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/>
          <p:cNvGrpSpPr/>
          <p:nvPr/>
        </p:nvGrpSpPr>
        <p:grpSpPr>
          <a:xfrm>
            <a:off x="643338" y="58553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5905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118732" y="60928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/>
          <p:cNvGrpSpPr/>
          <p:nvPr/>
        </p:nvGrpSpPr>
        <p:grpSpPr>
          <a:xfrm>
            <a:off x="620478" y="5011716"/>
            <a:ext cx="524572" cy="488728"/>
            <a:chOff x="0" y="0"/>
            <a:chExt cx="812800" cy="812800"/>
          </a:xfrm>
        </p:grpSpPr>
        <p:sp>
          <p:nvSpPr>
            <p:cNvPr id="3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140" y="506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95872" y="524927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33.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관리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0513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46131"/>
            <a:ext cx="7202632" cy="38684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4" name="Group 6"/>
          <p:cNvGrpSpPr/>
          <p:nvPr/>
        </p:nvGrpSpPr>
        <p:grpSpPr>
          <a:xfrm>
            <a:off x="4681938" y="5245706"/>
            <a:ext cx="524572" cy="488728"/>
            <a:chOff x="0" y="0"/>
            <a:chExt cx="812800" cy="812800"/>
          </a:xfrm>
        </p:grpSpPr>
        <p:sp>
          <p:nvSpPr>
            <p:cNvPr id="45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00600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4306820" y="55019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6"/>
          <p:cNvGrpSpPr/>
          <p:nvPr/>
        </p:nvGrpSpPr>
        <p:grpSpPr>
          <a:xfrm>
            <a:off x="4031683" y="4559906"/>
            <a:ext cx="524572" cy="488728"/>
            <a:chOff x="0" y="0"/>
            <a:chExt cx="812800" cy="812800"/>
          </a:xfrm>
        </p:grpSpPr>
        <p:sp>
          <p:nvSpPr>
            <p:cNvPr id="50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150345" y="4610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3581400" y="4610100"/>
            <a:ext cx="499463" cy="20603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6"/>
          <p:cNvGrpSpPr/>
          <p:nvPr/>
        </p:nvGrpSpPr>
        <p:grpSpPr>
          <a:xfrm>
            <a:off x="9032518" y="6312506"/>
            <a:ext cx="524572" cy="488728"/>
            <a:chOff x="0" y="0"/>
            <a:chExt cx="812800" cy="812800"/>
          </a:xfrm>
        </p:grpSpPr>
        <p:sp>
          <p:nvSpPr>
            <p:cNvPr id="5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9151180" y="6362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57400" y="6568732"/>
            <a:ext cx="424297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6"/>
          <p:cNvGrpSpPr/>
          <p:nvPr/>
        </p:nvGrpSpPr>
        <p:grpSpPr>
          <a:xfrm>
            <a:off x="9019818" y="7037776"/>
            <a:ext cx="524572" cy="488728"/>
            <a:chOff x="0" y="0"/>
            <a:chExt cx="812800" cy="812800"/>
          </a:xfrm>
        </p:grpSpPr>
        <p:sp>
          <p:nvSpPr>
            <p:cNvPr id="6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138480" y="708797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8644700" y="7294002"/>
            <a:ext cx="42429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"/>
          <p:cNvGrpSpPr/>
          <p:nvPr/>
        </p:nvGrpSpPr>
        <p:grpSpPr>
          <a:xfrm>
            <a:off x="6651973" y="7059142"/>
            <a:ext cx="524572" cy="488728"/>
            <a:chOff x="0" y="0"/>
            <a:chExt cx="812800" cy="812800"/>
          </a:xfrm>
        </p:grpSpPr>
        <p:sp>
          <p:nvSpPr>
            <p:cNvPr id="6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770635" y="710933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127367" y="729400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759744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reviewModifyForm.web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후기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수정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작성한 후기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 err="1"/>
                        <a:t>별점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  <a:r>
                        <a:rPr lang="en-US" altLang="ko-KR" dirty="0"/>
                        <a:t>~5</a:t>
                      </a:r>
                      <a:r>
                        <a:rPr lang="ko-KR" altLang="en-US" dirty="0"/>
                        <a:t>점까지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사진 첨부 최대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3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개까지 수정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기존의 등록한 이미지 삭제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새로운 이미지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후기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상품 후기 관리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상품 후기 수정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84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후기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01190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571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목록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주문한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배송 조회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취소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주문 정보에서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13" y="3390900"/>
            <a:ext cx="8126055" cy="5104041"/>
          </a:xfrm>
          <a:prstGeom prst="rect">
            <a:avLst/>
          </a:prstGeom>
        </p:spPr>
      </p:pic>
      <p:grpSp>
        <p:nvGrpSpPr>
          <p:cNvPr id="38" name="Group 6"/>
          <p:cNvGrpSpPr/>
          <p:nvPr/>
        </p:nvGrpSpPr>
        <p:grpSpPr>
          <a:xfrm>
            <a:off x="971592" y="4483706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90254" y="4533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4721262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6"/>
          <p:cNvGrpSpPr/>
          <p:nvPr/>
        </p:nvGrpSpPr>
        <p:grpSpPr>
          <a:xfrm>
            <a:off x="971592" y="5216800"/>
            <a:ext cx="524572" cy="488728"/>
            <a:chOff x="0" y="0"/>
            <a:chExt cx="812800" cy="812800"/>
          </a:xfrm>
        </p:grpSpPr>
        <p:sp>
          <p:nvSpPr>
            <p:cNvPr id="7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090254" y="52669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454356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6"/>
          <p:cNvGrpSpPr/>
          <p:nvPr/>
        </p:nvGrpSpPr>
        <p:grpSpPr>
          <a:xfrm>
            <a:off x="5760782" y="3848100"/>
            <a:ext cx="524572" cy="488728"/>
            <a:chOff x="0" y="0"/>
            <a:chExt cx="812800" cy="812800"/>
          </a:xfrm>
        </p:grpSpPr>
        <p:sp>
          <p:nvSpPr>
            <p:cNvPr id="7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7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79444" y="38982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023068" y="425214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6"/>
          <p:cNvGrpSpPr/>
          <p:nvPr/>
        </p:nvGrpSpPr>
        <p:grpSpPr>
          <a:xfrm>
            <a:off x="8644338" y="5111972"/>
            <a:ext cx="524572" cy="488728"/>
            <a:chOff x="0" y="0"/>
            <a:chExt cx="812800" cy="812800"/>
          </a:xfrm>
        </p:grpSpPr>
        <p:sp>
          <p:nvSpPr>
            <p:cNvPr id="9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8763000" y="51621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355868" y="5373042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6"/>
          <p:cNvGrpSpPr/>
          <p:nvPr/>
        </p:nvGrpSpPr>
        <p:grpSpPr>
          <a:xfrm>
            <a:off x="6767768" y="3860867"/>
            <a:ext cx="524572" cy="488728"/>
            <a:chOff x="0" y="0"/>
            <a:chExt cx="812800" cy="812800"/>
          </a:xfrm>
        </p:grpSpPr>
        <p:sp>
          <p:nvSpPr>
            <p:cNvPr id="9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9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886430" y="39110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030054" y="4264911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6"/>
          <p:cNvGrpSpPr/>
          <p:nvPr/>
        </p:nvGrpSpPr>
        <p:grpSpPr>
          <a:xfrm>
            <a:off x="7748749" y="3871484"/>
            <a:ext cx="524572" cy="488728"/>
            <a:chOff x="0" y="0"/>
            <a:chExt cx="812800" cy="812800"/>
          </a:xfrm>
        </p:grpSpPr>
        <p:sp>
          <p:nvSpPr>
            <p:cNvPr id="10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0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7867411" y="392167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011035" y="4275528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35.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102366"/>
            <a:ext cx="533400" cy="174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376468"/>
            <a:ext cx="514422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9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34268" y="24711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471107"/>
            <a:ext cx="7373990" cy="415451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243467"/>
              </p:ext>
            </p:extLst>
          </p:nvPr>
        </p:nvGraphicFramePr>
        <p:xfrm>
          <a:off x="10210801" y="2304520"/>
          <a:ext cx="7326085" cy="511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buyDelivertView.web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배송 조회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주문한 상품 배송 조회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결제한 날짜와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주문 배송 상태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</a:tbl>
          </a:graphicData>
        </a:graphic>
      </p:graphicFrame>
      <p:grpSp>
        <p:nvGrpSpPr>
          <p:cNvPr id="46" name="Group 6"/>
          <p:cNvGrpSpPr/>
          <p:nvPr/>
        </p:nvGrpSpPr>
        <p:grpSpPr>
          <a:xfrm>
            <a:off x="971592" y="3451761"/>
            <a:ext cx="524572" cy="488728"/>
            <a:chOff x="0" y="0"/>
            <a:chExt cx="812800" cy="812800"/>
          </a:xfrm>
        </p:grpSpPr>
        <p:sp>
          <p:nvSpPr>
            <p:cNvPr id="4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090254" y="350195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3689317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6"/>
          <p:cNvGrpSpPr/>
          <p:nvPr/>
        </p:nvGrpSpPr>
        <p:grpSpPr>
          <a:xfrm>
            <a:off x="971592" y="5008853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90254" y="50590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446986" y="5246409"/>
            <a:ext cx="28365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36.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 조회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472" y="6233131"/>
            <a:ext cx="638264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0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" y="3695700"/>
            <a:ext cx="6992326" cy="5792008"/>
          </a:xfrm>
          <a:prstGeom prst="rect">
            <a:avLst/>
          </a:prstGeom>
        </p:spPr>
      </p:pic>
      <p:grpSp>
        <p:nvGrpSpPr>
          <p:cNvPr id="45" name="Group 6"/>
          <p:cNvGrpSpPr/>
          <p:nvPr/>
        </p:nvGrpSpPr>
        <p:grpSpPr>
          <a:xfrm>
            <a:off x="7653738" y="7226906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772400" y="727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365268" y="7487976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5062938" y="8750906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81600" y="8801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5325224" y="8472088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6"/>
          <p:cNvGrpSpPr/>
          <p:nvPr/>
        </p:nvGrpSpPr>
        <p:grpSpPr>
          <a:xfrm>
            <a:off x="5900085" y="8774290"/>
            <a:ext cx="524572" cy="488728"/>
            <a:chOff x="0" y="0"/>
            <a:chExt cx="812800" cy="812800"/>
          </a:xfrm>
        </p:grpSpPr>
        <p:sp>
          <p:nvSpPr>
            <p:cNvPr id="5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018747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62371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"/>
          <p:cNvGrpSpPr/>
          <p:nvPr/>
        </p:nvGrpSpPr>
        <p:grpSpPr>
          <a:xfrm>
            <a:off x="6737231" y="8774290"/>
            <a:ext cx="524572" cy="488728"/>
            <a:chOff x="0" y="0"/>
            <a:chExt cx="812800" cy="812800"/>
          </a:xfrm>
        </p:grpSpPr>
        <p:sp>
          <p:nvSpPr>
            <p:cNvPr id="6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6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855893" y="882448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99517" y="8495472"/>
            <a:ext cx="0" cy="30172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6"/>
          <p:cNvGrpSpPr/>
          <p:nvPr/>
        </p:nvGrpSpPr>
        <p:grpSpPr>
          <a:xfrm>
            <a:off x="991425" y="5093306"/>
            <a:ext cx="524572" cy="488728"/>
            <a:chOff x="0" y="0"/>
            <a:chExt cx="812800" cy="812800"/>
          </a:xfrm>
        </p:grpSpPr>
        <p:sp>
          <p:nvSpPr>
            <p:cNvPr id="8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8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110087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66819" y="5328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94722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구매한 상품들에 대해서 주문 취소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 하고 싶은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취소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교환 신청</a:t>
                      </a:r>
                      <a:r>
                        <a:rPr lang="ko-KR" altLang="en-US" baseline="0" dirty="0"/>
                        <a:t>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환불 신청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10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37.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02" y="6688484"/>
            <a:ext cx="780321" cy="107684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875" y="5307161"/>
            <a:ext cx="939613" cy="2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1" y="3771900"/>
            <a:ext cx="7087589" cy="5077534"/>
          </a:xfrm>
          <a:prstGeom prst="rect">
            <a:avLst/>
          </a:prstGeom>
        </p:spPr>
      </p:pic>
      <p:sp>
        <p:nvSpPr>
          <p:cNvPr id="3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38.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취소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85977" y="418131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04639" y="42315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61371" y="44161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/>
          <p:cNvGrpSpPr/>
          <p:nvPr/>
        </p:nvGrpSpPr>
        <p:grpSpPr>
          <a:xfrm>
            <a:off x="5748738" y="7531706"/>
            <a:ext cx="524572" cy="488728"/>
            <a:chOff x="0" y="0"/>
            <a:chExt cx="812800" cy="812800"/>
          </a:xfrm>
        </p:grpSpPr>
        <p:sp>
          <p:nvSpPr>
            <p:cNvPr id="1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67400" y="7581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24132" y="7766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/>
          <p:cNvGrpSpPr/>
          <p:nvPr/>
        </p:nvGrpSpPr>
        <p:grpSpPr>
          <a:xfrm>
            <a:off x="1483325" y="5264126"/>
            <a:ext cx="524572" cy="488728"/>
            <a:chOff x="0" y="0"/>
            <a:chExt cx="812800" cy="812800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01987" y="53143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58719" y="549898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10432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 신청한 상품에 대해서 주문 취소 신청 상세 확인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주문 취소한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주문 취소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825" y="5476590"/>
            <a:ext cx="1038370" cy="27626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12" y="6874389"/>
            <a:ext cx="780321" cy="10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3" name="AutoShape 3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72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2335609"/>
            <a:ext cx="13603231" cy="1308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spc="-80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건강한 내일을 꿈꾸는 노령층</a:t>
            </a:r>
            <a:endParaRPr lang="en-US" sz="8000" b="1" spc="-80" dirty="0">
              <a:solidFill>
                <a:srgbClr val="3B8AFF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615403" y="4735481"/>
            <a:ext cx="3513398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황금빛 노후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4735481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안심 조회 서비스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59199" y="4735481"/>
            <a:ext cx="3513398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ko-KR" altLang="en-US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직관적인 </a:t>
            </a:r>
            <a:r>
              <a:rPr lang="en-US" altLang="ko-KR" sz="3999" b="1" dirty="0">
                <a:solidFill>
                  <a:srgbClr val="29292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UI</a:t>
            </a:r>
            <a:endParaRPr lang="en-US" sz="3999" b="1" dirty="0">
              <a:solidFill>
                <a:srgbClr val="292929"/>
              </a:solidFill>
              <a:latin typeface="+mj-ea"/>
              <a:ea typeface="+mj-ea"/>
              <a:cs typeface="Noto Sans Bold"/>
              <a:sym typeface="Noto Sans Bold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6777301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3" name="AutoShape 33"/>
          <p:cNvSpPr/>
          <p:nvPr/>
        </p:nvSpPr>
        <p:spPr>
          <a:xfrm>
            <a:off x="11540074" y="4370705"/>
            <a:ext cx="0" cy="487172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sp>
      <p:sp>
        <p:nvSpPr>
          <p:cNvPr id="35" name="Freeform 6"/>
          <p:cNvSpPr/>
          <p:nvPr/>
        </p:nvSpPr>
        <p:spPr>
          <a:xfrm>
            <a:off x="3300424" y="5531355"/>
            <a:ext cx="2241783" cy="3345945"/>
          </a:xfrm>
          <a:custGeom>
            <a:avLst/>
            <a:gdLst/>
            <a:ahLst/>
            <a:cxnLst/>
            <a:rect l="l" t="t" r="r" b="b"/>
            <a:pathLst>
              <a:path w="2241783" h="3345945">
                <a:moveTo>
                  <a:pt x="0" y="0"/>
                </a:moveTo>
                <a:lnTo>
                  <a:pt x="2241783" y="0"/>
                </a:lnTo>
                <a:lnTo>
                  <a:pt x="2241783" y="3345945"/>
                </a:lnTo>
                <a:lnTo>
                  <a:pt x="0" y="334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7"/>
          <p:cNvSpPr/>
          <p:nvPr/>
        </p:nvSpPr>
        <p:spPr>
          <a:xfrm>
            <a:off x="7425802" y="6057900"/>
            <a:ext cx="3404804" cy="2966993"/>
          </a:xfrm>
          <a:custGeom>
            <a:avLst/>
            <a:gdLst/>
            <a:ahLst/>
            <a:cxnLst/>
            <a:rect l="l" t="t" r="r" b="b"/>
            <a:pathLst>
              <a:path w="2847208" h="2466394">
                <a:moveTo>
                  <a:pt x="0" y="0"/>
                </a:moveTo>
                <a:lnTo>
                  <a:pt x="2847208" y="0"/>
                </a:lnTo>
                <a:lnTo>
                  <a:pt x="2847208" y="2466394"/>
                </a:lnTo>
                <a:lnTo>
                  <a:pt x="0" y="2466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0"/>
          <p:cNvSpPr/>
          <p:nvPr/>
        </p:nvSpPr>
        <p:spPr>
          <a:xfrm>
            <a:off x="12274943" y="5900994"/>
            <a:ext cx="3771494" cy="2823906"/>
          </a:xfrm>
          <a:custGeom>
            <a:avLst/>
            <a:gdLst/>
            <a:ahLst/>
            <a:cxnLst/>
            <a:rect l="l" t="t" r="r" b="b"/>
            <a:pathLst>
              <a:path w="3771494" h="2823906">
                <a:moveTo>
                  <a:pt x="0" y="0"/>
                </a:moveTo>
                <a:lnTo>
                  <a:pt x="3771494" y="0"/>
                </a:lnTo>
                <a:lnTo>
                  <a:pt x="3771494" y="2823907"/>
                </a:lnTo>
                <a:lnTo>
                  <a:pt x="0" y="2823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프로젝트 내용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1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3848100"/>
            <a:ext cx="6935168" cy="5087060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39.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/>
          <p:cNvGrpSpPr/>
          <p:nvPr/>
        </p:nvGrpSpPr>
        <p:grpSpPr>
          <a:xfrm>
            <a:off x="1118286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36948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93680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681047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9709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156441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15634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34296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91028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7893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교환 신청한 상품에 대해서 교환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교환</a:t>
                      </a:r>
                      <a:r>
                        <a:rPr lang="ko-KR" altLang="en-US" dirty="0"/>
                        <a:t>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+mn-lt"/>
                        </a:rPr>
                        <a:t>교환 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8" y="5494625"/>
            <a:ext cx="967306" cy="235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6" y="6805822"/>
            <a:ext cx="8490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8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71900"/>
            <a:ext cx="7068536" cy="5172797"/>
          </a:xfrm>
          <a:prstGeom prst="rect">
            <a:avLst/>
          </a:prstGeom>
        </p:spPr>
      </p:pic>
      <p:sp>
        <p:nvSpPr>
          <p:cNvPr id="13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40.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신청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176738" y="4178906"/>
            <a:ext cx="524572" cy="488728"/>
            <a:chOff x="0" y="0"/>
            <a:chExt cx="812800" cy="812800"/>
          </a:xfrm>
        </p:grpSpPr>
        <p:sp>
          <p:nvSpPr>
            <p:cNvPr id="1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954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6521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5739499" y="7529296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58161" y="757949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214893" y="776415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/>
          <p:cNvGrpSpPr/>
          <p:nvPr/>
        </p:nvGrpSpPr>
        <p:grpSpPr>
          <a:xfrm>
            <a:off x="1474086" y="5261716"/>
            <a:ext cx="524572" cy="488728"/>
            <a:chOff x="0" y="0"/>
            <a:chExt cx="812800" cy="812800"/>
          </a:xfrm>
        </p:grpSpPr>
        <p:sp>
          <p:nvSpPr>
            <p:cNvPr id="2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2748" y="531191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949480" y="549657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80099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환불 신청 결과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신청한 상품에 대해서 환불 신청 상세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 환불 신청한 날짜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처리 중인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</a:t>
                      </a:r>
                      <a:r>
                        <a:rPr lang="ko-KR" altLang="en-US" dirty="0">
                          <a:latin typeface="+mn-lt"/>
                        </a:rPr>
                        <a:t>신청</a:t>
                      </a:r>
                      <a:r>
                        <a:rPr lang="ko-KR" altLang="en-US" dirty="0"/>
                        <a:t> 한 상품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배송비를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제외한 환불 예상 금액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64" y="6798654"/>
            <a:ext cx="799034" cy="10880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39" y="5473887"/>
            <a:ext cx="897318" cy="2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2171700"/>
            <a:ext cx="7699221" cy="6984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1348157" y="3601677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466819" y="365187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823551" y="383653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"/>
          <p:cNvGrpSpPr/>
          <p:nvPr/>
        </p:nvGrpSpPr>
        <p:grpSpPr>
          <a:xfrm>
            <a:off x="1038445" y="2913595"/>
            <a:ext cx="524572" cy="488728"/>
            <a:chOff x="0" y="0"/>
            <a:chExt cx="812800" cy="812800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107" y="29637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13839" y="3148455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/>
          <p:cNvGrpSpPr/>
          <p:nvPr/>
        </p:nvGrpSpPr>
        <p:grpSpPr>
          <a:xfrm>
            <a:off x="6667833" y="2254326"/>
            <a:ext cx="524572" cy="488728"/>
            <a:chOff x="0" y="0"/>
            <a:chExt cx="812800" cy="812800"/>
          </a:xfrm>
        </p:grpSpPr>
        <p:sp>
          <p:nvSpPr>
            <p:cNvPr id="2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786495" y="230452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6930119" y="265837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/>
          <p:cNvGrpSpPr/>
          <p:nvPr/>
        </p:nvGrpSpPr>
        <p:grpSpPr>
          <a:xfrm>
            <a:off x="7645793" y="2277710"/>
            <a:ext cx="524572" cy="488728"/>
            <a:chOff x="0" y="0"/>
            <a:chExt cx="812800" cy="812800"/>
          </a:xfrm>
        </p:grpSpPr>
        <p:sp>
          <p:nvSpPr>
            <p:cNvPr id="34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64455" y="2327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7908079" y="2681754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"/>
          <p:cNvGrpSpPr/>
          <p:nvPr/>
        </p:nvGrpSpPr>
        <p:grpSpPr>
          <a:xfrm>
            <a:off x="8511298" y="3509104"/>
            <a:ext cx="524572" cy="488728"/>
            <a:chOff x="0" y="0"/>
            <a:chExt cx="812800" cy="812800"/>
          </a:xfrm>
        </p:grpSpPr>
        <p:sp>
          <p:nvSpPr>
            <p:cNvPr id="39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0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29960" y="35592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264443" y="3753468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취소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교환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/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환불 내역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51" name="Group 6"/>
          <p:cNvGrpSpPr/>
          <p:nvPr/>
        </p:nvGrpSpPr>
        <p:grpSpPr>
          <a:xfrm>
            <a:off x="5672538" y="5626706"/>
            <a:ext cx="524572" cy="488728"/>
            <a:chOff x="0" y="0"/>
            <a:chExt cx="812800" cy="812800"/>
          </a:xfrm>
        </p:grpSpPr>
        <p:sp>
          <p:nvSpPr>
            <p:cNvPr id="5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791200" y="5676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934824" y="6030750"/>
            <a:ext cx="2432" cy="304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56337"/>
              </p:ext>
            </p:extLst>
          </p:nvPr>
        </p:nvGraphicFramePr>
        <p:xfrm>
          <a:off x="10210801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cancelhistory.web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3000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환불내역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 내역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주문 취소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교환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환불</a:t>
                      </a:r>
                      <a:r>
                        <a:rPr lang="ko-KR" altLang="en-US" baseline="0" dirty="0"/>
                        <a:t>한</a:t>
                      </a:r>
                      <a:r>
                        <a:rPr lang="ko-KR" altLang="en-US" dirty="0"/>
                        <a:t> 날짜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이미지 클릭 시 상품 상세 페이지로 이동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주문 취소한 상세 내역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/>
                        <a:t>클릭 시 주문한 정보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장바구니에 상품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 담김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교환한 상품 배송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조회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087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5285"/>
              </p:ext>
            </p:extLst>
          </p:nvPr>
        </p:nvGraphicFramePr>
        <p:xfrm>
          <a:off x="10210801" y="2304520"/>
          <a:ext cx="7326085" cy="5887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withdraw.web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탈퇴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가입한 회원 대상으로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탈퇴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 코드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(8)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238500"/>
            <a:ext cx="6649378" cy="4915586"/>
          </a:xfrm>
          <a:prstGeom prst="rect">
            <a:avLst/>
          </a:prstGeom>
        </p:spPr>
      </p:pic>
      <p:sp>
        <p:nvSpPr>
          <p:cNvPr id="50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탈퇴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1" name="Group 6"/>
          <p:cNvGrpSpPr/>
          <p:nvPr/>
        </p:nvGrpSpPr>
        <p:grpSpPr>
          <a:xfrm>
            <a:off x="900368" y="6998306"/>
            <a:ext cx="524572" cy="488728"/>
            <a:chOff x="0" y="0"/>
            <a:chExt cx="812800" cy="812800"/>
          </a:xfrm>
        </p:grpSpPr>
        <p:sp>
          <p:nvSpPr>
            <p:cNvPr id="1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9030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5762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39" y="2592782"/>
            <a:ext cx="6925642" cy="6344535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1100538" y="4178906"/>
            <a:ext cx="524572" cy="488728"/>
            <a:chOff x="0" y="0"/>
            <a:chExt cx="812800" cy="812800"/>
          </a:xfrm>
        </p:grpSpPr>
        <p:sp>
          <p:nvSpPr>
            <p:cNvPr id="1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19200" y="4229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575932" y="4413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/>
          <p:cNvGrpSpPr/>
          <p:nvPr/>
        </p:nvGrpSpPr>
        <p:grpSpPr>
          <a:xfrm>
            <a:off x="914400" y="7928704"/>
            <a:ext cx="524572" cy="488728"/>
            <a:chOff x="0" y="0"/>
            <a:chExt cx="812800" cy="812800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3062" y="79788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37113" y="8163564"/>
            <a:ext cx="579259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/>
          <p:cNvGrpSpPr/>
          <p:nvPr/>
        </p:nvGrpSpPr>
        <p:grpSpPr>
          <a:xfrm>
            <a:off x="902109" y="7323048"/>
            <a:ext cx="524572" cy="488728"/>
            <a:chOff x="0" y="0"/>
            <a:chExt cx="812800" cy="812800"/>
          </a:xfrm>
        </p:grpSpPr>
        <p:sp>
          <p:nvSpPr>
            <p:cNvPr id="2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20771" y="73732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377503" y="75579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/>
          <p:cNvGrpSpPr/>
          <p:nvPr/>
        </p:nvGrpSpPr>
        <p:grpSpPr>
          <a:xfrm>
            <a:off x="7913971" y="4200525"/>
            <a:ext cx="524572" cy="488728"/>
            <a:chOff x="0" y="0"/>
            <a:chExt cx="812800" cy="812800"/>
          </a:xfrm>
        </p:grpSpPr>
        <p:sp>
          <p:nvSpPr>
            <p:cNvPr id="28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032633" y="425071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625501" y="4461595"/>
            <a:ext cx="318601" cy="140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"/>
          <p:cNvGrpSpPr/>
          <p:nvPr/>
        </p:nvGrpSpPr>
        <p:grpSpPr>
          <a:xfrm>
            <a:off x="7935334" y="4882145"/>
            <a:ext cx="524572" cy="488728"/>
            <a:chOff x="0" y="0"/>
            <a:chExt cx="812800" cy="812800"/>
          </a:xfrm>
        </p:grpSpPr>
        <p:sp>
          <p:nvSpPr>
            <p:cNvPr id="33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53996" y="4932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7010400" y="4620051"/>
            <a:ext cx="955066" cy="52457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5229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배송지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삭제 처리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현재 저장된 주소 정보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개만 설정 가능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등록된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등록된 배송지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주소 필수 조건 충족 하면 배송지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개까지 추가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마이페이지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배송지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563708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47261"/>
            <a:ext cx="6230219" cy="5115639"/>
          </a:xfrm>
          <a:prstGeom prst="rect">
            <a:avLst/>
          </a:prstGeom>
        </p:spPr>
      </p:pic>
      <p:grpSp>
        <p:nvGrpSpPr>
          <p:cNvPr id="39" name="Group 6"/>
          <p:cNvGrpSpPr/>
          <p:nvPr/>
        </p:nvGrpSpPr>
        <p:grpSpPr>
          <a:xfrm>
            <a:off x="971592" y="3416906"/>
            <a:ext cx="524572" cy="488728"/>
            <a:chOff x="0" y="0"/>
            <a:chExt cx="812800" cy="812800"/>
          </a:xfrm>
        </p:grpSpPr>
        <p:sp>
          <p:nvSpPr>
            <p:cNvPr id="4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90254" y="3467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3651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/>
          <p:cNvGrpSpPr/>
          <p:nvPr/>
        </p:nvGrpSpPr>
        <p:grpSpPr>
          <a:xfrm>
            <a:off x="971592" y="6274491"/>
            <a:ext cx="524572" cy="488728"/>
            <a:chOff x="0" y="0"/>
            <a:chExt cx="812800" cy="812800"/>
          </a:xfrm>
        </p:grpSpPr>
        <p:sp>
          <p:nvSpPr>
            <p:cNvPr id="46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090254" y="63246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46986" y="65093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"/>
          <p:cNvGrpSpPr/>
          <p:nvPr/>
        </p:nvGrpSpPr>
        <p:grpSpPr>
          <a:xfrm>
            <a:off x="1002212" y="6897691"/>
            <a:ext cx="524572" cy="488728"/>
            <a:chOff x="0" y="0"/>
            <a:chExt cx="812800" cy="812800"/>
          </a:xfrm>
        </p:grpSpPr>
        <p:sp>
          <p:nvSpPr>
            <p:cNvPr id="51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120874" y="694788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477606" y="713255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84171"/>
              </p:ext>
            </p:extLst>
          </p:nvPr>
        </p:nvGraphicFramePr>
        <p:xfrm>
          <a:off x="10210801" y="2304520"/>
          <a:ext cx="7326085" cy="641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writeFormDelivery.web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체크박스 클릭 시 기본 배송지로 설정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다음 우편번호 팝업 창 호출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필수 조건 충족 시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배송지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44.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마이페이지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 err="1">
                <a:latin typeface="+mj-ea"/>
                <a:cs typeface="Montserrat Bold"/>
                <a:sym typeface="Montserrat Bold"/>
              </a:rPr>
              <a:t>배송지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12382610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4520"/>
            <a:ext cx="8725681" cy="69300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6845"/>
            <a:ext cx="7835250" cy="5582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91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/front/basket/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장바구니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목록 표시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전체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체크박스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선택 시 해당 상품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 </a:t>
                      </a:r>
                      <a:r>
                        <a:rPr lang="en-US" altLang="ko-KR" dirty="0"/>
                        <a:t>-, +,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직접 입력으로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수량에 따라 상품 금액</a:t>
                      </a:r>
                      <a:r>
                        <a:rPr lang="ko-KR" altLang="en-US" baseline="0" dirty="0"/>
                        <a:t> 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개당 포인트 </a:t>
                      </a:r>
                      <a:r>
                        <a:rPr lang="ko-KR" altLang="en-US" dirty="0" err="1"/>
                        <a:t>적립률</a:t>
                      </a:r>
                      <a:r>
                        <a:rPr lang="ko-KR" altLang="en-US" dirty="0"/>
                        <a:t>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</a:t>
                      </a:r>
                      <a:r>
                        <a:rPr lang="ko-KR" altLang="en-US" baseline="0" dirty="0"/>
                        <a:t>포인트가 페이지 이동 없이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수량에 따라 합계 금액 </a:t>
                      </a:r>
                      <a:r>
                        <a:rPr lang="ko-KR" altLang="en-US" baseline="0" dirty="0"/>
                        <a:t>페이지 이동 없이 변경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체크 된 상품의 수량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적립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삭제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10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선택한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39871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11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선택 되어 있지 않아도 전체 상품 주문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87580"/>
                  </a:ext>
                </a:extLst>
              </a:tr>
            </a:tbl>
          </a:graphicData>
        </a:graphic>
      </p:graphicFrame>
      <p:sp>
        <p:nvSpPr>
          <p:cNvPr id="8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장바구니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4500" y="4784467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524000" y="46863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1717463" y="5273933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526963" y="51757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sp>
        <p:nvSpPr>
          <p:cNvPr id="13" name="TextBox 12"/>
          <p:cNvSpPr txBox="1"/>
          <p:nvPr/>
        </p:nvSpPr>
        <p:spPr>
          <a:xfrm>
            <a:off x="5791200" y="5175766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5791200" y="5934045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5791200" y="6692324"/>
            <a:ext cx="228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+</a:t>
            </a:r>
            <a:endParaRPr lang="ko-KR" altLang="en-US" sz="7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4991100" y="4998331"/>
            <a:ext cx="571500" cy="145169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4800600" y="48974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9030243" y="6112133"/>
            <a:ext cx="234407" cy="2698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9251950" y="6013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9459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68253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860391" y="9418061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7739741" y="9594857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969250" y="621030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7848600" y="638709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72834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71628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572250" y="621817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451600" y="63949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6096000" y="8247315"/>
            <a:ext cx="369386" cy="2697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5905500" y="814914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5766" y="9566191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8740256" y="9396840"/>
            <a:ext cx="0" cy="192931"/>
          </a:xfrm>
          <a:prstGeom prst="straightConnector1">
            <a:avLst/>
          </a:prstGeom>
          <a:ln w="254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8619606" y="957363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/>
          </a:p>
        </p:txBody>
      </p:sp>
      <p:sp>
        <p:nvSpPr>
          <p:cNvPr id="84" name="TextBox 83"/>
          <p:cNvSpPr txBox="1"/>
          <p:nvPr/>
        </p:nvSpPr>
        <p:spPr>
          <a:xfrm>
            <a:off x="8565631" y="9544970"/>
            <a:ext cx="349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7208250" y="2340265"/>
            <a:ext cx="366300" cy="35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26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77944"/>
            <a:ext cx="9111115" cy="71347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FA11CEF8-3C9D-2F60-F59A-4AAB2E816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94246"/>
              </p:ext>
            </p:extLst>
          </p:nvPr>
        </p:nvGraphicFramePr>
        <p:xfrm>
          <a:off x="10210801" y="2304520"/>
          <a:ext cx="7326085" cy="69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285261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  <a:gridCol w="5725886">
                  <a:extLst>
                    <a:ext uri="{9D8B030D-6E8A-4147-A177-3AD203B41FA5}">
                      <a16:colId xmlns:a16="http://schemas.microsoft.com/office/drawing/2014/main" val="3973606477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주문 결제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30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장바구니에 담은 상품 구매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입력한 설문조사를 바탕으로 결과 요약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한 회원정보를 구매자 정보에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요청 사항 최대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자까지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120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배송 예정 일자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095041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구매할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수량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2692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적립 예상 포인트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618347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 가능한 포인트 표시 및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08420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7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구매할 상품 총 결제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금액 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0032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 결제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3065"/>
                  </a:ext>
                </a:extLst>
              </a:tr>
              <a:tr h="469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9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클릭 시</a:t>
                      </a:r>
                      <a:r>
                        <a:rPr lang="ko-KR" altLang="en-US" baseline="0" dirty="0"/>
                        <a:t> 저장 되어 있는 </a:t>
                      </a:r>
                      <a:r>
                        <a:rPr lang="ko-KR" altLang="en-US" baseline="0" dirty="0" err="1"/>
                        <a:t>배송지</a:t>
                      </a:r>
                      <a:r>
                        <a:rPr lang="ko-KR" altLang="en-US" baseline="0" dirty="0"/>
                        <a:t> 중에 선택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5178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838200" y="38354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1292457" y="3277302"/>
            <a:ext cx="1562743" cy="149033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076039" y="39243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1033462" y="457976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71301" y="4668663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1080958" y="548284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8797" y="557174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076039" y="6190208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4</a:t>
            </a:r>
            <a:endParaRPr lang="ko-KR" altLang="en-US" sz="13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13878" y="6279108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8534400" y="8724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8</a:t>
            </a:r>
            <a:endParaRPr lang="ko-KR" altLang="en-US" sz="13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8772239" y="8813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1066800" y="78867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6</a:t>
            </a:r>
            <a:endParaRPr lang="ko-KR" altLang="en-US" sz="13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4639" y="79756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1062036" y="8221534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7</a:t>
            </a:r>
            <a:endParaRPr lang="ko-KR" altLang="en-US" sz="13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299875" y="8310434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71562" y="75518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5</a:t>
            </a:r>
            <a:endParaRPr lang="ko-KR" altLang="en-US" sz="13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1309401" y="7640766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15200" y="4261366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9</a:t>
            </a:r>
            <a:endParaRPr lang="ko-KR" altLang="en-US" sz="13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>
            <a:off x="7050881" y="4381500"/>
            <a:ext cx="3048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432" y="7200900"/>
            <a:ext cx="750168" cy="2532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6432" y="7219788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230,800</a:t>
            </a:r>
            <a:r>
              <a:rPr lang="ko-KR" altLang="en-US" sz="800" b="1" dirty="0"/>
              <a:t>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26" y="8153895"/>
            <a:ext cx="733490" cy="2389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42" y="7494979"/>
            <a:ext cx="750168" cy="2532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526432" y="7513867"/>
            <a:ext cx="9025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3,600 </a:t>
            </a:r>
            <a:r>
              <a:rPr lang="ko-KR" altLang="en-US" sz="800" b="1" dirty="0"/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19366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30" y="2371711"/>
            <a:ext cx="8573696" cy="6144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3543300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230,800</a:t>
            </a:r>
            <a:r>
              <a:rPr lang="ko-KR" altLang="en-US" sz="1000" b="1" dirty="0"/>
              <a:t>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00978" y="3458661"/>
            <a:ext cx="5334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230,800</a:t>
            </a:r>
            <a:r>
              <a:rPr lang="ko-KR" altLang="en-US" sz="500" b="1" dirty="0"/>
              <a:t>원</a:t>
            </a:r>
          </a:p>
        </p:txBody>
      </p:sp>
      <p:sp>
        <p:nvSpPr>
          <p:cNvPr id="40" name="타원 39"/>
          <p:cNvSpPr/>
          <p:nvPr/>
        </p:nvSpPr>
        <p:spPr>
          <a:xfrm>
            <a:off x="5249518" y="6819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5487357" y="6908800"/>
            <a:ext cx="228600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8458200" y="6810633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H="1" flipV="1">
            <a:off x="8153400" y="6918067"/>
            <a:ext cx="342900" cy="748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905000" y="51435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>
            <a:off x="2142839" y="52324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호 58">
            <a:extLst>
              <a:ext uri="{FF2B5EF4-FFF2-40B4-BE49-F238E27FC236}">
                <a16:creationId xmlns:a16="http://schemas.microsoft.com/office/drawing/2014/main" id="{347DD1C2-807E-0036-3183-22442B673054}"/>
              </a:ext>
            </a:extLst>
          </p:cNvPr>
          <p:cNvSpPr/>
          <p:nvPr/>
        </p:nvSpPr>
        <p:spPr>
          <a:xfrm rot="13999673">
            <a:off x="2283097" y="4129481"/>
            <a:ext cx="3478266" cy="3004644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433611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/front/pay/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결제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페이지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연동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결제 수단 선택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결제 팝업 창 닫힘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모바일 결제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완료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66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결제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7552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04520"/>
            <a:ext cx="5020525" cy="71418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pSp>
        <p:nvGrpSpPr>
          <p:cNvPr id="31" name="Group 6"/>
          <p:cNvGrpSpPr/>
          <p:nvPr/>
        </p:nvGrpSpPr>
        <p:grpSpPr>
          <a:xfrm>
            <a:off x="3157938" y="5550506"/>
            <a:ext cx="524572" cy="488728"/>
            <a:chOff x="0" y="0"/>
            <a:chExt cx="812800" cy="812800"/>
          </a:xfrm>
        </p:grpSpPr>
        <p:sp>
          <p:nvSpPr>
            <p:cNvPr id="32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76600" y="5600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441B3A6-A7C0-37AA-9B95-91172FBB58A3}"/>
              </a:ext>
            </a:extLst>
          </p:cNvPr>
          <p:cNvCxnSpPr/>
          <p:nvPr/>
        </p:nvCxnSpPr>
        <p:spPr>
          <a:xfrm flipV="1">
            <a:off x="3633332" y="57853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3276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event.web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이벤트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시 전체 상품으로 바로 이동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sp>
        <p:nvSpPr>
          <p:cNvPr id="52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이벤트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3331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79" name="TextBox 19"/>
          <p:cNvSpPr txBox="1"/>
          <p:nvPr/>
        </p:nvSpPr>
        <p:spPr>
          <a:xfrm>
            <a:off x="1270000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개발 환경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4100"/>
            <a:ext cx="14709884" cy="73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04518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/front/popup/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ars.web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전화 주문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화면에서 배너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ARS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전화 주문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31724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모바일에서만 가능한 전화주문 이용 안내문</a:t>
                      </a:r>
                      <a:endParaRPr lang="en-US" altLang="ko-KR" baseline="0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37286"/>
            <a:ext cx="5107362" cy="605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403600"/>
            <a:ext cx="3826590" cy="5217346"/>
          </a:xfrm>
          <a:prstGeom prst="rect">
            <a:avLst/>
          </a:prstGeom>
        </p:spPr>
      </p:pic>
      <p:sp>
        <p:nvSpPr>
          <p:cNvPr id="18" name="TextBox 19"/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</a:t>
            </a:r>
            <a:r>
              <a:rPr lang="en-US" altLang="ko-KR" sz="2000" b="1" dirty="0">
                <a:latin typeface="+mn-ea"/>
                <a:cs typeface="Montserrat Bold"/>
                <a:sym typeface="Montserrat Bold"/>
              </a:rPr>
              <a:t>1-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49. ARS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전화 주문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2" name="원호 1">
            <a:extLst>
              <a:ext uri="{FF2B5EF4-FFF2-40B4-BE49-F238E27FC236}">
                <a16:creationId xmlns:a16="http://schemas.microsoft.com/office/drawing/2014/main" id="{9DD832CD-F933-FE28-6AA6-C09CD3A84994}"/>
              </a:ext>
            </a:extLst>
          </p:cNvPr>
          <p:cNvSpPr/>
          <p:nvPr/>
        </p:nvSpPr>
        <p:spPr>
          <a:xfrm rot="13999673">
            <a:off x="319454" y="3544093"/>
            <a:ext cx="6829228" cy="5842128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AF8DFC-E2AD-F47A-A105-D48A71A2A368}"/>
              </a:ext>
            </a:extLst>
          </p:cNvPr>
          <p:cNvSpPr/>
          <p:nvPr/>
        </p:nvSpPr>
        <p:spPr>
          <a:xfrm>
            <a:off x="92789" y="5676900"/>
            <a:ext cx="228600" cy="196334"/>
          </a:xfrm>
          <a:prstGeom prst="ellipse">
            <a:avLst/>
          </a:prstGeom>
          <a:solidFill>
            <a:srgbClr val="3B8AFF"/>
          </a:solidFill>
          <a:ln>
            <a:solidFill>
              <a:srgbClr val="3B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B3A9A93-9310-04B2-7555-1BB7981B624E}"/>
              </a:ext>
            </a:extLst>
          </p:cNvPr>
          <p:cNvCxnSpPr/>
          <p:nvPr/>
        </p:nvCxnSpPr>
        <p:spPr>
          <a:xfrm>
            <a:off x="330628" y="5765800"/>
            <a:ext cx="295561" cy="926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002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D11A-05CA-E172-36BA-E9521F64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4F4F6D3D-0DE1-B5B9-7240-DB97B4076DDC}"/>
              </a:ext>
            </a:extLst>
          </p:cNvPr>
          <p:cNvGrpSpPr/>
          <p:nvPr/>
        </p:nvGrpSpPr>
        <p:grpSpPr>
          <a:xfrm>
            <a:off x="4567456" y="0"/>
            <a:ext cx="13720544" cy="10287000"/>
            <a:chOff x="0" y="0"/>
            <a:chExt cx="3613641" cy="270933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CEE83CA-E3F1-3CEA-F209-BE682178B76B}"/>
                </a:ext>
              </a:extLst>
            </p:cNvPr>
            <p:cNvSpPr/>
            <p:nvPr/>
          </p:nvSpPr>
          <p:spPr>
            <a:xfrm>
              <a:off x="0" y="0"/>
              <a:ext cx="3613641" cy="2709333"/>
            </a:xfrm>
            <a:custGeom>
              <a:avLst/>
              <a:gdLst/>
              <a:ahLst/>
              <a:cxnLst/>
              <a:rect l="l" t="t" r="r" b="b"/>
              <a:pathLst>
                <a:path w="3613641" h="2709333">
                  <a:moveTo>
                    <a:pt x="0" y="0"/>
                  </a:moveTo>
                  <a:lnTo>
                    <a:pt x="3613641" y="0"/>
                  </a:lnTo>
                  <a:lnTo>
                    <a:pt x="3613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B8AFF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23FAA2C-48E5-92C0-B6AD-118942A55D40}"/>
                </a:ext>
              </a:extLst>
            </p:cNvPr>
            <p:cNvSpPr txBox="1"/>
            <p:nvPr/>
          </p:nvSpPr>
          <p:spPr>
            <a:xfrm>
              <a:off x="0" y="-57150"/>
              <a:ext cx="361364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DB910E2-71B2-EA25-2896-7966F284C657}"/>
              </a:ext>
            </a:extLst>
          </p:cNvPr>
          <p:cNvSpPr txBox="1"/>
          <p:nvPr/>
        </p:nvSpPr>
        <p:spPr>
          <a:xfrm>
            <a:off x="6248400" y="326505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30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B768D6-C736-8FB2-6434-4884BC20538B}"/>
              </a:ext>
            </a:extLst>
          </p:cNvPr>
          <p:cNvSpPr/>
          <p:nvPr/>
        </p:nvSpPr>
        <p:spPr>
          <a:xfrm>
            <a:off x="5374330" y="1047750"/>
            <a:ext cx="12151670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90D3606-C913-B71A-B0AF-6B4B05182A27}"/>
              </a:ext>
            </a:extLst>
          </p:cNvPr>
          <p:cNvSpPr txBox="1"/>
          <p:nvPr/>
        </p:nvSpPr>
        <p:spPr>
          <a:xfrm>
            <a:off x="13517262" y="2141787"/>
            <a:ext cx="4134195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C9DFBDB3-8D73-F82D-61DC-F9A5A6CEB265}"/>
              </a:ext>
            </a:extLst>
          </p:cNvPr>
          <p:cNvSpPr/>
          <p:nvPr/>
        </p:nvSpPr>
        <p:spPr>
          <a:xfrm>
            <a:off x="5335712" y="275547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620850A-D46C-A673-79B3-D843E87A945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612434C-7D6E-E579-DFBE-90ACA7C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092" y="495300"/>
            <a:ext cx="670512" cy="473719"/>
          </a:xfrm>
          <a:prstGeom prst="rect">
            <a:avLst/>
          </a:prstGeom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FF85FBB3-DEAB-C7B1-56C3-DB61871A2737}"/>
              </a:ext>
            </a:extLst>
          </p:cNvPr>
          <p:cNvSpPr/>
          <p:nvPr/>
        </p:nvSpPr>
        <p:spPr>
          <a:xfrm>
            <a:off x="5374330" y="4194620"/>
            <a:ext cx="12151670" cy="1721158"/>
          </a:xfrm>
          <a:custGeom>
            <a:avLst/>
            <a:gdLst/>
            <a:ahLst/>
            <a:cxnLst/>
            <a:rect l="l" t="t" r="r" b="b"/>
            <a:pathLst>
              <a:path w="3200440" h="453309">
                <a:moveTo>
                  <a:pt x="7008" y="0"/>
                </a:moveTo>
                <a:lnTo>
                  <a:pt x="3193432" y="0"/>
                </a:lnTo>
                <a:cubicBezTo>
                  <a:pt x="3195290" y="0"/>
                  <a:pt x="3197073" y="738"/>
                  <a:pt x="3198387" y="2053"/>
                </a:cubicBezTo>
                <a:cubicBezTo>
                  <a:pt x="3199701" y="3367"/>
                  <a:pt x="3200440" y="5149"/>
                  <a:pt x="3200440" y="7008"/>
                </a:cubicBezTo>
                <a:lnTo>
                  <a:pt x="3200440" y="446301"/>
                </a:lnTo>
                <a:cubicBezTo>
                  <a:pt x="3200440" y="448160"/>
                  <a:pt x="3199701" y="449942"/>
                  <a:pt x="3198387" y="451256"/>
                </a:cubicBezTo>
                <a:cubicBezTo>
                  <a:pt x="3197073" y="452571"/>
                  <a:pt x="3195290" y="453309"/>
                  <a:pt x="3193432" y="453309"/>
                </a:cubicBezTo>
                <a:lnTo>
                  <a:pt x="7008" y="453309"/>
                </a:lnTo>
                <a:cubicBezTo>
                  <a:pt x="5149" y="453309"/>
                  <a:pt x="3367" y="452571"/>
                  <a:pt x="2053" y="451256"/>
                </a:cubicBezTo>
                <a:cubicBezTo>
                  <a:pt x="738" y="449942"/>
                  <a:pt x="0" y="448160"/>
                  <a:pt x="0" y="446301"/>
                </a:cubicBezTo>
                <a:lnTo>
                  <a:pt x="0" y="7008"/>
                </a:lnTo>
                <a:cubicBezTo>
                  <a:pt x="0" y="5149"/>
                  <a:pt x="738" y="3367"/>
                  <a:pt x="2053" y="2053"/>
                </a:cubicBezTo>
                <a:cubicBezTo>
                  <a:pt x="3367" y="738"/>
                  <a:pt x="5149" y="0"/>
                  <a:pt x="7008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3FF9F2-BB22-5E85-8BB5-C6BFD3483B5D}"/>
              </a:ext>
            </a:extLst>
          </p:cNvPr>
          <p:cNvSpPr/>
          <p:nvPr/>
        </p:nvSpPr>
        <p:spPr>
          <a:xfrm>
            <a:off x="7467600" y="4828029"/>
            <a:ext cx="8612018" cy="64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5000" b="1" dirty="0"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프로젝트 수행 결과</a:t>
            </a:r>
            <a:endParaRPr lang="en-US" altLang="ko-KR" sz="5000" b="1" dirty="0">
              <a:latin typeface="맑은 고딕" panose="020B0503020000020004" pitchFamily="50" charset="-127"/>
              <a:ea typeface="맑은 고딕" panose="020B0503020000020004" pitchFamily="50" charset="-127"/>
              <a:cs typeface="Noto Sans Bold"/>
              <a:sym typeface="Noto Sans Bold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01DD5B2-B0EC-DA46-069C-DF3A53723E09}"/>
              </a:ext>
            </a:extLst>
          </p:cNvPr>
          <p:cNvSpPr/>
          <p:nvPr/>
        </p:nvSpPr>
        <p:spPr>
          <a:xfrm>
            <a:off x="310154" y="30861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8C4EC67-E9FF-1BED-794B-1A1AF7206065}"/>
              </a:ext>
            </a:extLst>
          </p:cNvPr>
          <p:cNvSpPr/>
          <p:nvPr/>
        </p:nvSpPr>
        <p:spPr>
          <a:xfrm>
            <a:off x="6256134" y="6830351"/>
            <a:ext cx="716895" cy="67695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>
              <a:lnSpc>
                <a:spcPts val="4200"/>
              </a:lnSpc>
            </a:pPr>
            <a:r>
              <a:rPr lang="en-US" altLang="ko-KR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04-2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553DF2B-2C0E-8921-0A2F-61E7C0782C86}"/>
              </a:ext>
            </a:extLst>
          </p:cNvPr>
          <p:cNvSpPr txBox="1"/>
          <p:nvPr/>
        </p:nvSpPr>
        <p:spPr>
          <a:xfrm>
            <a:off x="7467600" y="6858677"/>
            <a:ext cx="5827070" cy="494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관리자</a:t>
            </a:r>
            <a:r>
              <a:rPr lang="en-US" altLang="ko-KR" sz="3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Bold"/>
                <a:sym typeface="Noto Sans Bold"/>
              </a:rPr>
              <a:t>(Backoffice)</a:t>
            </a:r>
          </a:p>
        </p:txBody>
      </p:sp>
    </p:spTree>
    <p:extLst>
      <p:ext uri="{BB962C8B-B14F-4D97-AF65-F5344CB8AC3E}">
        <p14:creationId xmlns:p14="http://schemas.microsoft.com/office/powerpoint/2010/main" val="3359403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3EFFB-E49D-46DE-4691-55656248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418D32-A21C-C5C4-0C5D-CBACF26E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9C92CC0-3125-9CED-5A50-95151A24C06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C07FE7E-43EC-7A6D-9F23-E6E100E4B0E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A5ED7B-584F-8A25-8CAC-D2BC00B10395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A1B168-253C-B7C8-94A6-93918E10270C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35BD18D0-8F17-6C7F-F049-AD93EB40B83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42ABC-B94A-DFD1-A575-6D86B165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38620"/>
            <a:ext cx="8696221" cy="449568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1B5768E7-D247-85BD-06F6-E91754167DC4}"/>
              </a:ext>
            </a:extLst>
          </p:cNvPr>
          <p:cNvGrpSpPr/>
          <p:nvPr/>
        </p:nvGrpSpPr>
        <p:grpSpPr>
          <a:xfrm>
            <a:off x="5672538" y="5963772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14642-6421-1543-5751-75A2AD739B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C1B2CDE-F1B4-FFC2-AECA-E3A6C97390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7E9599-B181-1B1F-4347-B70A3550852F}"/>
              </a:ext>
            </a:extLst>
          </p:cNvPr>
          <p:cNvCxnSpPr>
            <a:cxnSpLocks/>
          </p:cNvCxnSpPr>
          <p:nvPr/>
        </p:nvCxnSpPr>
        <p:spPr>
          <a:xfrm flipH="1" flipV="1">
            <a:off x="5755394" y="5672252"/>
            <a:ext cx="160104" cy="52442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E0B53-4885-8AEE-9168-9816F913AC13}"/>
              </a:ext>
            </a:extLst>
          </p:cNvPr>
          <p:cNvSpPr txBox="1"/>
          <p:nvPr/>
        </p:nvSpPr>
        <p:spPr>
          <a:xfrm>
            <a:off x="5791200" y="601396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D4C4A636-48CD-6F0D-5055-F3B9F2684FE0}"/>
              </a:ext>
            </a:extLst>
          </p:cNvPr>
          <p:cNvGrpSpPr/>
          <p:nvPr/>
        </p:nvGrpSpPr>
        <p:grpSpPr>
          <a:xfrm>
            <a:off x="7937591" y="6236306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00F3A22-740C-99E1-3D6F-BC61FB5932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84A64EF9-67D3-4C4E-8F77-D0D8777E01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24FBA7-44EC-0E08-4EA5-9BE6F36E9755}"/>
              </a:ext>
            </a:extLst>
          </p:cNvPr>
          <p:cNvCxnSpPr>
            <a:cxnSpLocks/>
          </p:cNvCxnSpPr>
          <p:nvPr/>
        </p:nvCxnSpPr>
        <p:spPr>
          <a:xfrm flipV="1">
            <a:off x="8184385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B4175-E6E0-64BB-49A1-C6DA9F1AAC1A}"/>
              </a:ext>
            </a:extLst>
          </p:cNvPr>
          <p:cNvSpPr txBox="1"/>
          <p:nvPr/>
        </p:nvSpPr>
        <p:spPr>
          <a:xfrm>
            <a:off x="8056253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44534405-068D-679D-A090-112F32779FBD}"/>
              </a:ext>
            </a:extLst>
          </p:cNvPr>
          <p:cNvGrpSpPr/>
          <p:nvPr/>
        </p:nvGrpSpPr>
        <p:grpSpPr>
          <a:xfrm>
            <a:off x="8491938" y="6236306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5FA4D26-6EF0-56DE-1BB2-C45D09F4E7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2EDD9F22-FD77-2DBF-01E9-F00C7DFF62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485C64-0C81-5534-C568-59B8C86B05ED}"/>
              </a:ext>
            </a:extLst>
          </p:cNvPr>
          <p:cNvSpPr txBox="1"/>
          <p:nvPr/>
        </p:nvSpPr>
        <p:spPr>
          <a:xfrm>
            <a:off x="8610600" y="6286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B43F99-9A48-3E86-A4C6-75AE96F33028}"/>
              </a:ext>
            </a:extLst>
          </p:cNvPr>
          <p:cNvCxnSpPr>
            <a:cxnSpLocks/>
          </p:cNvCxnSpPr>
          <p:nvPr/>
        </p:nvCxnSpPr>
        <p:spPr>
          <a:xfrm flipV="1">
            <a:off x="8738732" y="6013966"/>
            <a:ext cx="0" cy="383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B95CA1C8-5394-A218-69C7-B7E3A328B9C1}"/>
              </a:ext>
            </a:extLst>
          </p:cNvPr>
          <p:cNvSpPr/>
          <p:nvPr/>
        </p:nvSpPr>
        <p:spPr>
          <a:xfrm rot="13999673">
            <a:off x="4773987" y="4934126"/>
            <a:ext cx="827828" cy="714686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3EEAD28D-3177-53DE-5D85-C1A7B79CD73B}"/>
              </a:ext>
            </a:extLst>
          </p:cNvPr>
          <p:cNvGrpSpPr/>
          <p:nvPr/>
        </p:nvGrpSpPr>
        <p:grpSpPr>
          <a:xfrm>
            <a:off x="4134084" y="4940906"/>
            <a:ext cx="524572" cy="488728"/>
            <a:chOff x="0" y="0"/>
            <a:chExt cx="812800" cy="812800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AD9680E-1400-027E-0FE6-0D7F1B45E8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B11A9533-007B-D236-C529-770530DCCC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33E2DA8-7126-7D50-6732-255055300F96}"/>
              </a:ext>
            </a:extLst>
          </p:cNvPr>
          <p:cNvSpPr txBox="1"/>
          <p:nvPr/>
        </p:nvSpPr>
        <p:spPr>
          <a:xfrm>
            <a:off x="4252746" y="4991100"/>
            <a:ext cx="428770" cy="36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027412-ADCB-B605-7DE4-007EE1976E7D}"/>
              </a:ext>
            </a:extLst>
          </p:cNvPr>
          <p:cNvCxnSpPr/>
          <p:nvPr/>
        </p:nvCxnSpPr>
        <p:spPr>
          <a:xfrm>
            <a:off x="4483396" y="52197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7DE7454A-236C-503C-A86C-6EA814787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42506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index.web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로그인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안 한 관리자 메인 화면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 가입한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입력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아이디 저장하기 체크 시 아이디 저장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가입 버튼 클릭 시 회원가입 페이지로 이동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 버튼 클릭 시 로그인 시도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41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3C9CF-B511-28CE-5051-6ACE33969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5149B5-BAB8-82ED-AE86-4D0D173D4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269565F-B124-8E11-E715-B509A1B656B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4DC6D32-A12E-88FF-A267-5FD25FE1821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566D51-BD5E-085A-5EBD-EB92282A340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25676AD-A8BD-53D7-D8F4-43AEE6E78CC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221355E2-FDEC-1823-7D24-BDCF36C4CCF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가입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CC970-AE91-CE48-ED0E-C3276360A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2" y="2348325"/>
            <a:ext cx="7759650" cy="628204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66E1CAD-3F98-1749-4C30-40D9F6333671}"/>
              </a:ext>
            </a:extLst>
          </p:cNvPr>
          <p:cNvGrpSpPr/>
          <p:nvPr/>
        </p:nvGrpSpPr>
        <p:grpSpPr>
          <a:xfrm>
            <a:off x="5596338" y="27311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B88032-2788-A5D2-13E9-7971D49859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39817D23-BA92-9875-75C8-99B6704FFE2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9E9389-C6D1-9A80-5300-CF14F7C55842}"/>
              </a:ext>
            </a:extLst>
          </p:cNvPr>
          <p:cNvSpPr txBox="1"/>
          <p:nvPr/>
        </p:nvSpPr>
        <p:spPr>
          <a:xfrm>
            <a:off x="5715000" y="2781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646DE1B-5DE6-E9EF-B51B-53DFDC496417}"/>
              </a:ext>
            </a:extLst>
          </p:cNvPr>
          <p:cNvCxnSpPr>
            <a:cxnSpLocks/>
          </p:cNvCxnSpPr>
          <p:nvPr/>
        </p:nvCxnSpPr>
        <p:spPr>
          <a:xfrm flipH="1">
            <a:off x="5342823" y="2975470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A9FE6816-2274-724E-157E-F358F965B03B}"/>
              </a:ext>
            </a:extLst>
          </p:cNvPr>
          <p:cNvGrpSpPr/>
          <p:nvPr/>
        </p:nvGrpSpPr>
        <p:grpSpPr>
          <a:xfrm>
            <a:off x="7716159" y="3467081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D268CF-3A81-DEA1-96CD-B169AB976B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C9CD7D8F-22D1-5C3D-6B34-292B1965E6D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DAE6730-4EF5-1B7F-BB3E-3C1D7C27FACB}"/>
              </a:ext>
            </a:extLst>
          </p:cNvPr>
          <p:cNvSpPr txBox="1"/>
          <p:nvPr/>
        </p:nvSpPr>
        <p:spPr>
          <a:xfrm>
            <a:off x="7834821" y="35172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3E784A-D7C5-1495-4B30-4A4375C5FC1F}"/>
              </a:ext>
            </a:extLst>
          </p:cNvPr>
          <p:cNvCxnSpPr>
            <a:cxnSpLocks/>
          </p:cNvCxnSpPr>
          <p:nvPr/>
        </p:nvCxnSpPr>
        <p:spPr>
          <a:xfrm flipH="1" flipV="1">
            <a:off x="7253464" y="3517275"/>
            <a:ext cx="490761" cy="138045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DBA2FB4-BDBC-894B-9A74-76DEBCA89E28}"/>
              </a:ext>
            </a:extLst>
          </p:cNvPr>
          <p:cNvCxnSpPr>
            <a:cxnSpLocks/>
          </p:cNvCxnSpPr>
          <p:nvPr/>
        </p:nvCxnSpPr>
        <p:spPr>
          <a:xfrm flipH="1">
            <a:off x="6553200" y="3863878"/>
            <a:ext cx="1271064" cy="289022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6">
            <a:extLst>
              <a:ext uri="{FF2B5EF4-FFF2-40B4-BE49-F238E27FC236}">
                <a16:creationId xmlns:a16="http://schemas.microsoft.com/office/drawing/2014/main" id="{A7C4253B-2128-E87F-4284-F5DED026B59A}"/>
              </a:ext>
            </a:extLst>
          </p:cNvPr>
          <p:cNvGrpSpPr/>
          <p:nvPr/>
        </p:nvGrpSpPr>
        <p:grpSpPr>
          <a:xfrm>
            <a:off x="2853138" y="7938754"/>
            <a:ext cx="524572" cy="488728"/>
            <a:chOff x="0" y="0"/>
            <a:chExt cx="812800" cy="812800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5DDEEAB-1FF2-2FE0-CEF7-639C9870FD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4EFE9B9B-7242-30C9-A675-6C57A3873CA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559E5E0-C7B2-6F17-35B3-7212456D13FE}"/>
              </a:ext>
            </a:extLst>
          </p:cNvPr>
          <p:cNvSpPr txBox="1"/>
          <p:nvPr/>
        </p:nvSpPr>
        <p:spPr>
          <a:xfrm>
            <a:off x="2971800" y="79889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7E2159E-E743-22BF-D9D1-7ED298018F5A}"/>
              </a:ext>
            </a:extLst>
          </p:cNvPr>
          <p:cNvCxnSpPr>
            <a:cxnSpLocks/>
          </p:cNvCxnSpPr>
          <p:nvPr/>
        </p:nvCxnSpPr>
        <p:spPr>
          <a:xfrm flipH="1">
            <a:off x="2599623" y="8183118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">
            <a:extLst>
              <a:ext uri="{FF2B5EF4-FFF2-40B4-BE49-F238E27FC236}">
                <a16:creationId xmlns:a16="http://schemas.microsoft.com/office/drawing/2014/main" id="{EC8A41C7-C7C8-86B3-08EA-564D481E5DAA}"/>
              </a:ext>
            </a:extLst>
          </p:cNvPr>
          <p:cNvGrpSpPr/>
          <p:nvPr/>
        </p:nvGrpSpPr>
        <p:grpSpPr>
          <a:xfrm>
            <a:off x="4489639" y="7519149"/>
            <a:ext cx="524572" cy="488728"/>
            <a:chOff x="0" y="0"/>
            <a:chExt cx="812800" cy="81280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EA54232-EC09-6822-6422-0FE138B18B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D829E11C-5905-C99C-CBBA-156D52D6C42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92C78C-6CFA-F04F-B41D-A584E1A66ABC}"/>
              </a:ext>
            </a:extLst>
          </p:cNvPr>
          <p:cNvSpPr txBox="1"/>
          <p:nvPr/>
        </p:nvSpPr>
        <p:spPr>
          <a:xfrm>
            <a:off x="4608301" y="756934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80FE46-B50F-31D8-2BBD-E1E7B4955005}"/>
              </a:ext>
            </a:extLst>
          </p:cNvPr>
          <p:cNvCxnSpPr>
            <a:cxnSpLocks/>
          </p:cNvCxnSpPr>
          <p:nvPr/>
        </p:nvCxnSpPr>
        <p:spPr>
          <a:xfrm flipH="1">
            <a:off x="4236124" y="7763513"/>
            <a:ext cx="30269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E903638-C632-CCB7-7CE9-260F4530BA11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29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/console/manager/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registerForm.web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가입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 가입 시 암호화 없이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insert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입력 칸에 값 입력 하고 중복 찾기 클릭 시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상에 해당 이메일이 있는지 확인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비밀번호 확인 칸에 값 입력 시 두 개의 값이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같은지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확인</a:t>
                      </a:r>
                      <a:endParaRPr lang="ko-KR" altLang="en-US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우편번호 찾기 클릭 시 다음 우편번호 팝업 창 호출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필수 입력 칸이 입력되면 회원 가입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63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06FA-8852-DAF3-A5E1-7A38E0D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3566684"/>
            <a:ext cx="9854738" cy="47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F54FB4-7E8F-D1EE-CC05-550C85C6E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08C6063-25AE-5835-620E-15722AD518C1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0695C95-2D77-C565-4C65-32D2431E2AE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DEC727-0FA0-A3F0-9BBB-4B7D3782177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F9FBE0F2-2DCE-6321-85B8-EC4DB060F49D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04798BC-5036-5423-034B-9F5AC59A25D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메인 페이지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66A5F7A0-48E2-7E27-964C-9A5EF12CDD99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/console/login/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main.web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로그인한 관리자 메인 페이지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클릭 시 각 관리자 메뉴 카테고리 이동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메인 페이지에서 통계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 클릭 시 로그인 한 관리자 </a:t>
                      </a:r>
                      <a:r>
                        <a:rPr lang="ko-KR" altLang="en-US" dirty="0" err="1"/>
                        <a:t>마이페이지로</a:t>
                      </a:r>
                      <a:r>
                        <a:rPr lang="ko-KR" altLang="en-US" dirty="0"/>
                        <a:t>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로그아웃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16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9576177" y="2808217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694839" y="285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847239" y="3163211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368777" y="2984710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1487439" y="3034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1190091" y="3373318"/>
            <a:ext cx="460355" cy="5513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075" y="5950342"/>
            <a:ext cx="4386091" cy="2012558"/>
          </a:xfrm>
          <a:prstGeom prst="rect">
            <a:avLst/>
          </a:prstGeom>
        </p:spPr>
      </p:pic>
      <p:grpSp>
        <p:nvGrpSpPr>
          <p:cNvPr id="35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8946603" y="2800044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9065265" y="285023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>
            <a:off x="9217665" y="3155038"/>
            <a:ext cx="0" cy="37756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639" y="3774734"/>
            <a:ext cx="8746932" cy="4605592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5824451" y="3490581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5943113" y="354077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H="1">
            <a:off x="5489834" y="3747828"/>
            <a:ext cx="380090" cy="23034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682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ABA01-DE8C-CA9E-092A-E48F254D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FD49CA-3367-7B84-3E68-5456936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DCD6CC9-64E1-F1C2-E21E-943089AD70DC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46F3140-4198-DBA9-6811-11C2716DD01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0F7D71F-4360-9B6C-438D-C86B0E81D8F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A8ED5DE-84A6-7C1E-3756-E8689A447DF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8389DBFF-4306-74C0-2F81-2176F679B06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39FDF6-6D1C-2B1B-F78D-2CBFCADE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5" y="3543300"/>
            <a:ext cx="9164786" cy="3459601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518682F3-05FF-F628-47CA-6653AC62FD13}"/>
              </a:ext>
            </a:extLst>
          </p:cNvPr>
          <p:cNvGrpSpPr/>
          <p:nvPr/>
        </p:nvGrpSpPr>
        <p:grpSpPr>
          <a:xfrm>
            <a:off x="1938738" y="442720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28AB351-8360-6A1E-115F-AE45039440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F604BF4-01C4-F177-71D1-292D67DF53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A7C5C-78F5-6ABF-3B7D-FB41F46086B7}"/>
              </a:ext>
            </a:extLst>
          </p:cNvPr>
          <p:cNvSpPr txBox="1"/>
          <p:nvPr/>
        </p:nvSpPr>
        <p:spPr>
          <a:xfrm>
            <a:off x="2057400" y="447739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D958-F00C-6D58-4D21-5F9B6E699D81}"/>
              </a:ext>
            </a:extLst>
          </p:cNvPr>
          <p:cNvCxnSpPr/>
          <p:nvPr/>
        </p:nvCxnSpPr>
        <p:spPr>
          <a:xfrm flipV="1">
            <a:off x="2414132" y="466206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E3F3543F-CD5A-2E2C-E8CD-A7BBE51F3DD4}"/>
              </a:ext>
            </a:extLst>
          </p:cNvPr>
          <p:cNvGrpSpPr/>
          <p:nvPr/>
        </p:nvGrpSpPr>
        <p:grpSpPr>
          <a:xfrm>
            <a:off x="7875608" y="548602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7A7AA70-8A59-0B11-0047-BE6C7BFC19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F39C353F-18BF-6813-937C-51892C717C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08AA08B-D5A0-EACD-C200-0FBF08B09FDC}"/>
              </a:ext>
            </a:extLst>
          </p:cNvPr>
          <p:cNvSpPr txBox="1"/>
          <p:nvPr/>
        </p:nvSpPr>
        <p:spPr>
          <a:xfrm>
            <a:off x="799427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6552FF-3921-0260-20FD-F9088AE1F04C}"/>
              </a:ext>
            </a:extLst>
          </p:cNvPr>
          <p:cNvCxnSpPr>
            <a:cxnSpLocks/>
          </p:cNvCxnSpPr>
          <p:nvPr/>
        </p:nvCxnSpPr>
        <p:spPr>
          <a:xfrm flipV="1">
            <a:off x="8146670" y="5282018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CD2B1DE8-9196-1BC3-F4D7-116B00C8B92B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F4B28D-8CFB-B3C6-C86D-5613489603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E17A61D7-71F7-8B38-0824-F7EB5CFE69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231E6D-6058-EFCB-93BE-A6D4715EEF86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D3843F-BD44-FD87-2F87-499B8A09155F}"/>
              </a:ext>
            </a:extLst>
          </p:cNvPr>
          <p:cNvCxnSpPr>
            <a:cxnSpLocks/>
          </p:cNvCxnSpPr>
          <p:nvPr/>
        </p:nvCxnSpPr>
        <p:spPr>
          <a:xfrm flipV="1">
            <a:off x="6629400" y="4889302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A0C73C53-AAD0-213D-A330-8DBB2726A134}"/>
              </a:ext>
            </a:extLst>
          </p:cNvPr>
          <p:cNvGrpSpPr/>
          <p:nvPr/>
        </p:nvGrpSpPr>
        <p:grpSpPr>
          <a:xfrm>
            <a:off x="9053768" y="3238500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BF92127-3084-B686-6478-F38182D10D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2477ABCE-5AAC-44FA-9438-E5630413CE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BE8076-40BB-53AF-9827-ADE393B0E613}"/>
              </a:ext>
            </a:extLst>
          </p:cNvPr>
          <p:cNvSpPr txBox="1"/>
          <p:nvPr/>
        </p:nvSpPr>
        <p:spPr>
          <a:xfrm>
            <a:off x="9172430" y="328869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D0ABAD-311D-B86E-460A-EFD37FD8FCF9}"/>
              </a:ext>
            </a:extLst>
          </p:cNvPr>
          <p:cNvCxnSpPr>
            <a:cxnSpLocks/>
          </p:cNvCxnSpPr>
          <p:nvPr/>
        </p:nvCxnSpPr>
        <p:spPr>
          <a:xfrm>
            <a:off x="9316054" y="3727228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6">
            <a:extLst>
              <a:ext uri="{FF2B5EF4-FFF2-40B4-BE49-F238E27FC236}">
                <a16:creationId xmlns:a16="http://schemas.microsoft.com/office/drawing/2014/main" id="{92B26154-718D-1057-9ED5-D0B2B376B9A5}"/>
              </a:ext>
            </a:extLst>
          </p:cNvPr>
          <p:cNvGrpSpPr/>
          <p:nvPr/>
        </p:nvGrpSpPr>
        <p:grpSpPr>
          <a:xfrm>
            <a:off x="5279188" y="5009795"/>
            <a:ext cx="524572" cy="488728"/>
            <a:chOff x="0" y="0"/>
            <a:chExt cx="812800" cy="812800"/>
          </a:xfrm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7BDC5075-0D70-5417-4CB8-10CDCBA7EB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7" name="TextBox 8">
              <a:extLst>
                <a:ext uri="{FF2B5EF4-FFF2-40B4-BE49-F238E27FC236}">
                  <a16:creationId xmlns:a16="http://schemas.microsoft.com/office/drawing/2014/main" id="{364BFDD1-84D1-AD43-90B5-93CB46DD1F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7BA0A88-6E19-9A36-565D-9EB1745FDC93}"/>
              </a:ext>
            </a:extLst>
          </p:cNvPr>
          <p:cNvSpPr txBox="1"/>
          <p:nvPr/>
        </p:nvSpPr>
        <p:spPr>
          <a:xfrm>
            <a:off x="5397850" y="505998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C8C0413-ABC4-31BE-1B66-5784DA7FF21A}"/>
              </a:ext>
            </a:extLst>
          </p:cNvPr>
          <p:cNvCxnSpPr>
            <a:cxnSpLocks/>
          </p:cNvCxnSpPr>
          <p:nvPr/>
        </p:nvCxnSpPr>
        <p:spPr>
          <a:xfrm flipV="1">
            <a:off x="5550250" y="4805791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145E168-9251-D5CB-5ACA-409F532AA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32830"/>
              </p:ext>
            </p:extLst>
          </p:nvPr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이메일을 앞에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자리 제외하고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회원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성명 뒤에서 한 자리 </a:t>
                      </a:r>
                      <a:r>
                        <a:rPr lang="ko-KR" altLang="en-US" baseline="0" dirty="0" err="1">
                          <a:latin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처리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회원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43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54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C433-68FB-4363-7013-325B6124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240C7-F4CC-464C-83FE-5C4BA6F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39" y="2733570"/>
            <a:ext cx="8183117" cy="58967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BFB760-AEA3-0B0A-388A-E9B89FA88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D57F132-8B30-C995-5C4C-69228E8584C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EBA527F-3FCB-823B-A7AF-DC83D8435B11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069596F-0DA1-2E91-D373-97C2F718899E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2C7975E0-75C9-40B7-D129-4074EAACC55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CA08B89-9F25-759D-6A70-F644358CE1AB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회원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0012F44-D4C3-9E87-CC06-F657CE1A81D9}"/>
              </a:ext>
            </a:extLst>
          </p:cNvPr>
          <p:cNvGrpSpPr/>
          <p:nvPr/>
        </p:nvGrpSpPr>
        <p:grpSpPr>
          <a:xfrm>
            <a:off x="6205938" y="4723974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ECAAE0F-53DF-A05B-26FD-150E2130EF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11107BB6-28E6-5B3A-3C8C-08EC03817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1ACFAF-436F-53FD-4AF5-7B562A34E9B2}"/>
              </a:ext>
            </a:extLst>
          </p:cNvPr>
          <p:cNvSpPr txBox="1"/>
          <p:nvPr/>
        </p:nvSpPr>
        <p:spPr>
          <a:xfrm>
            <a:off x="6324600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3256EF-B470-0577-7269-81E39CD6D0B5}"/>
              </a:ext>
            </a:extLst>
          </p:cNvPr>
          <p:cNvCxnSpPr>
            <a:cxnSpLocks/>
          </p:cNvCxnSpPr>
          <p:nvPr/>
        </p:nvCxnSpPr>
        <p:spPr>
          <a:xfrm flipH="1">
            <a:off x="5895799" y="4968338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48B235C-17AA-9608-79A6-D316A773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75499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/console/users/member/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회원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마케팅 수신 동의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자퇴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강퇴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회원의 마케팅 수신 동의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회원 관리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회원 정보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24" name="Group 6">
            <a:extLst>
              <a:ext uri="{FF2B5EF4-FFF2-40B4-BE49-F238E27FC236}">
                <a16:creationId xmlns:a16="http://schemas.microsoft.com/office/drawing/2014/main" id="{E8D8FF78-926F-7D63-8A55-C8C3CAB16BD9}"/>
              </a:ext>
            </a:extLst>
          </p:cNvPr>
          <p:cNvGrpSpPr/>
          <p:nvPr/>
        </p:nvGrpSpPr>
        <p:grpSpPr>
          <a:xfrm>
            <a:off x="5348367" y="648821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F066E1-00E4-67BE-4B02-F7FE3FFB99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9A01555B-85F5-7071-804F-7E8FBEE2876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CC4D77E-A4F6-1402-A735-A015DADFB3DC}"/>
              </a:ext>
            </a:extLst>
          </p:cNvPr>
          <p:cNvSpPr txBox="1"/>
          <p:nvPr/>
        </p:nvSpPr>
        <p:spPr>
          <a:xfrm>
            <a:off x="5467029" y="65384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0CCCBC-D569-1F86-8A07-1D1EBBDBC68B}"/>
              </a:ext>
            </a:extLst>
          </p:cNvPr>
          <p:cNvCxnSpPr>
            <a:cxnSpLocks/>
          </p:cNvCxnSpPr>
          <p:nvPr/>
        </p:nvCxnSpPr>
        <p:spPr>
          <a:xfrm flipH="1">
            <a:off x="5038228" y="6732581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6">
            <a:extLst>
              <a:ext uri="{FF2B5EF4-FFF2-40B4-BE49-F238E27FC236}">
                <a16:creationId xmlns:a16="http://schemas.microsoft.com/office/drawing/2014/main" id="{1B2E320E-E943-4B8B-EF64-F6A1597D552E}"/>
              </a:ext>
            </a:extLst>
          </p:cNvPr>
          <p:cNvGrpSpPr/>
          <p:nvPr/>
        </p:nvGrpSpPr>
        <p:grpSpPr>
          <a:xfrm>
            <a:off x="6397463" y="6981766"/>
            <a:ext cx="524572" cy="488728"/>
            <a:chOff x="0" y="0"/>
            <a:chExt cx="812800" cy="81280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DC4342E-FE87-9D25-D7C7-9C2A139B333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3B141656-3F8F-7C09-B786-573146FF9B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D4856C7-DBF9-D4BF-53E6-E6FFEEE1FEA5}"/>
              </a:ext>
            </a:extLst>
          </p:cNvPr>
          <p:cNvSpPr txBox="1"/>
          <p:nvPr/>
        </p:nvSpPr>
        <p:spPr>
          <a:xfrm>
            <a:off x="6516125" y="70319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BC6C34-91E6-FC42-F44D-7099C16AC48D}"/>
              </a:ext>
            </a:extLst>
          </p:cNvPr>
          <p:cNvCxnSpPr>
            <a:cxnSpLocks/>
          </p:cNvCxnSpPr>
          <p:nvPr/>
        </p:nvCxnSpPr>
        <p:spPr>
          <a:xfrm flipH="1">
            <a:off x="6087324" y="7226130"/>
            <a:ext cx="35931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6">
            <a:extLst>
              <a:ext uri="{FF2B5EF4-FFF2-40B4-BE49-F238E27FC236}">
                <a16:creationId xmlns:a16="http://schemas.microsoft.com/office/drawing/2014/main" id="{7DBCAA88-16C9-1D35-EC85-8E747A5E16DB}"/>
              </a:ext>
            </a:extLst>
          </p:cNvPr>
          <p:cNvGrpSpPr/>
          <p:nvPr/>
        </p:nvGrpSpPr>
        <p:grpSpPr>
          <a:xfrm>
            <a:off x="4800935" y="7723687"/>
            <a:ext cx="524572" cy="488728"/>
            <a:chOff x="0" y="0"/>
            <a:chExt cx="812800" cy="812800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C6BA04D-C17F-445C-36B4-E04DCC407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265CEE58-5A8E-1BA7-FE0C-99141FBF5F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B1C780D-9C86-3429-C5C2-B6C4E384AD7F}"/>
              </a:ext>
            </a:extLst>
          </p:cNvPr>
          <p:cNvSpPr txBox="1"/>
          <p:nvPr/>
        </p:nvSpPr>
        <p:spPr>
          <a:xfrm>
            <a:off x="4919597" y="777388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71FCA20-1F4A-0D7C-4493-2DAFB7713826}"/>
              </a:ext>
            </a:extLst>
          </p:cNvPr>
          <p:cNvCxnSpPr>
            <a:cxnSpLocks/>
          </p:cNvCxnSpPr>
          <p:nvPr/>
        </p:nvCxnSpPr>
        <p:spPr>
          <a:xfrm flipV="1">
            <a:off x="5074092" y="7411931"/>
            <a:ext cx="0" cy="36195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89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9F80-F913-FDE7-7CA1-5CA09F6C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5D0F9E-13E2-1363-60C0-44D26189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3C8D281-0E87-975D-0DCB-514BB366C01A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CF0F976-FC11-C43A-9C4A-1297FFAFB47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EBC619-1B57-9BCE-5B3D-B5081CDD09B8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B5C3DE3E-0FEE-53FE-BCC2-B5614763FD68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CBF537A-C45B-48CC-B2EF-9BC2ABCF3F0F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865BF19-873B-3AC0-0BE9-1A8EAB64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855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관리자 정보 수정으로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dirty="0"/>
                        <a:t>의 현재 상태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이메일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성명 조건으로 전체 검색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관리자 목록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C39399F-8A34-F043-CDA8-6D0789599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57010"/>
            <a:ext cx="8823686" cy="3521531"/>
          </a:xfrm>
          <a:prstGeom prst="rect">
            <a:avLst/>
          </a:prstGeom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2853138" y="4633348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2971800" y="468354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3328532" y="486820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30DAF00D-799C-8164-5FA2-840F2D69534A}"/>
              </a:ext>
            </a:extLst>
          </p:cNvPr>
          <p:cNvGrpSpPr/>
          <p:nvPr/>
        </p:nvGrpSpPr>
        <p:grpSpPr>
          <a:xfrm>
            <a:off x="7935812" y="5423989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9A9097E-47F3-2EA3-236D-C22332A110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FA49486-CC66-C1D6-009C-CA5CF2C8375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EC5CB94-352E-F5F1-056A-AFAC67695AA4}"/>
              </a:ext>
            </a:extLst>
          </p:cNvPr>
          <p:cNvSpPr txBox="1"/>
          <p:nvPr/>
        </p:nvSpPr>
        <p:spPr>
          <a:xfrm>
            <a:off x="8054474" y="547418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F607AE-54AA-4491-3E56-7AA0D791EBDB}"/>
              </a:ext>
            </a:extLst>
          </p:cNvPr>
          <p:cNvCxnSpPr>
            <a:cxnSpLocks/>
          </p:cNvCxnSpPr>
          <p:nvPr/>
        </p:nvCxnSpPr>
        <p:spPr>
          <a:xfrm flipV="1">
            <a:off x="8206874" y="5219985"/>
            <a:ext cx="0" cy="33976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3F9CDDC5-C6BD-E5AB-B3C4-242DC37F857D}"/>
              </a:ext>
            </a:extLst>
          </p:cNvPr>
          <p:cNvGrpSpPr/>
          <p:nvPr/>
        </p:nvGrpSpPr>
        <p:grpSpPr>
          <a:xfrm>
            <a:off x="7740922" y="3570798"/>
            <a:ext cx="524572" cy="488728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2E95B5-882C-6439-94AC-425762A344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937BDD59-8EF2-3C66-CF5A-CAE585BE71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4E43DB-D2D4-12E5-7DE5-456912259339}"/>
              </a:ext>
            </a:extLst>
          </p:cNvPr>
          <p:cNvSpPr txBox="1"/>
          <p:nvPr/>
        </p:nvSpPr>
        <p:spPr>
          <a:xfrm>
            <a:off x="7859584" y="36209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EB2B3C3-2115-878F-8FC3-EDC3CC4BD382}"/>
              </a:ext>
            </a:extLst>
          </p:cNvPr>
          <p:cNvCxnSpPr>
            <a:cxnSpLocks/>
          </p:cNvCxnSpPr>
          <p:nvPr/>
        </p:nvCxnSpPr>
        <p:spPr>
          <a:xfrm>
            <a:off x="7985969" y="4059526"/>
            <a:ext cx="0" cy="6858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3A022283-FF2D-2E17-F23B-F30394A3C717}"/>
              </a:ext>
            </a:extLst>
          </p:cNvPr>
          <p:cNvGrpSpPr/>
          <p:nvPr/>
        </p:nvGrpSpPr>
        <p:grpSpPr>
          <a:xfrm>
            <a:off x="8793866" y="3491523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1AF40F7-721F-41A7-05F2-18FB4B4945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9B9601F-C137-5429-FE0F-2C5D6655B6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26339D-D4A9-24D0-9BA8-CB9F8EA198B6}"/>
              </a:ext>
            </a:extLst>
          </p:cNvPr>
          <p:cNvSpPr txBox="1"/>
          <p:nvPr/>
        </p:nvSpPr>
        <p:spPr>
          <a:xfrm>
            <a:off x="8912528" y="354171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18B448-9542-1170-23E1-05A72E239AF2}"/>
              </a:ext>
            </a:extLst>
          </p:cNvPr>
          <p:cNvCxnSpPr>
            <a:cxnSpLocks/>
          </p:cNvCxnSpPr>
          <p:nvPr/>
        </p:nvCxnSpPr>
        <p:spPr>
          <a:xfrm>
            <a:off x="9056152" y="3980251"/>
            <a:ext cx="0" cy="28377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4534399" y="4738130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72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C20A-B87C-BA4D-58F6-F66D6FBAF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460E6F-DFB1-64CB-9D27-7A74786D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887536"/>
            <a:ext cx="8459381" cy="3753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2D438-BDD4-BFF8-3017-CED3C1E46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D1EFBC-6E0F-E5CC-9D61-33106C59F4AF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EABD49AC-BEC4-ADB3-6299-B4354E84D8C9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9F85E0D-A145-FB0D-B5F0-80918652C851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29159D9-52AF-4D77-E15B-37A4093531CA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E6716403-58A7-433D-E0FF-5C0066D18C49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사용자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관리자 관리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7E17416-153B-F87F-87B2-B71AE39D8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2181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/console/users/managers/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관리자 관리 수정</a:t>
                      </a: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상세 정보 확인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수정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관리자의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관리자의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사용 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사퇴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해고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관리 정보 수정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관리자 관리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E0D3DE44-AAB6-4A2A-9481-758974947172}"/>
              </a:ext>
            </a:extLst>
          </p:cNvPr>
          <p:cNvGrpSpPr/>
          <p:nvPr/>
        </p:nvGrpSpPr>
        <p:grpSpPr>
          <a:xfrm>
            <a:off x="6358338" y="5093306"/>
            <a:ext cx="524572" cy="488728"/>
            <a:chOff x="0" y="0"/>
            <a:chExt cx="812800" cy="8128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3833DE8-CE74-9D61-D38E-52AFF05370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0CDB3EDF-8F91-4A09-3D20-75F184BC6D4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3B0636-D1DF-B58F-A189-DCDF84FA5B8C}"/>
              </a:ext>
            </a:extLst>
          </p:cNvPr>
          <p:cNvSpPr txBox="1"/>
          <p:nvPr/>
        </p:nvSpPr>
        <p:spPr>
          <a:xfrm>
            <a:off x="6477000" y="5143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38C97F-1639-B518-FFD3-F8A2CDAC4B3F}"/>
              </a:ext>
            </a:extLst>
          </p:cNvPr>
          <p:cNvCxnSpPr>
            <a:cxnSpLocks/>
          </p:cNvCxnSpPr>
          <p:nvPr/>
        </p:nvCxnSpPr>
        <p:spPr>
          <a:xfrm flipH="1">
            <a:off x="5995367" y="5364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FEF04C-DBDD-77B9-55AC-06F029797F10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EB1A4EE-E070-0B52-B315-3A4F6D5F2580}"/>
              </a:ext>
            </a:extLst>
          </p:cNvPr>
          <p:cNvGrpSpPr/>
          <p:nvPr/>
        </p:nvGrpSpPr>
        <p:grpSpPr>
          <a:xfrm>
            <a:off x="6572723" y="628231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BAA9332-A40F-C63B-F45B-FE256602F2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55B235A-E9EF-75E3-7302-B5CDE8E0F8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DEC576-72CF-6AB5-97E5-B0D30B9B5E2C}"/>
              </a:ext>
            </a:extLst>
          </p:cNvPr>
          <p:cNvSpPr txBox="1"/>
          <p:nvPr/>
        </p:nvSpPr>
        <p:spPr>
          <a:xfrm>
            <a:off x="6691385" y="633250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A38A77-194D-4950-C84A-48BA680DB875}"/>
              </a:ext>
            </a:extLst>
          </p:cNvPr>
          <p:cNvCxnSpPr>
            <a:cxnSpLocks/>
          </p:cNvCxnSpPr>
          <p:nvPr/>
        </p:nvCxnSpPr>
        <p:spPr>
          <a:xfrm flipH="1">
            <a:off x="6209752" y="6553411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">
            <a:extLst>
              <a:ext uri="{FF2B5EF4-FFF2-40B4-BE49-F238E27FC236}">
                <a16:creationId xmlns:a16="http://schemas.microsoft.com/office/drawing/2014/main" id="{AAB1D014-858E-5D7E-B911-E20A08219753}"/>
              </a:ext>
            </a:extLst>
          </p:cNvPr>
          <p:cNvGrpSpPr/>
          <p:nvPr/>
        </p:nvGrpSpPr>
        <p:grpSpPr>
          <a:xfrm>
            <a:off x="3730429" y="6290033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73295B5-BBC0-64A0-FA09-F579435C61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AC9C7E34-26B8-29B1-22B4-BDB78DA413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6D86CE-AD63-C896-8B38-89F8C6F8ADDC}"/>
              </a:ext>
            </a:extLst>
          </p:cNvPr>
          <p:cNvSpPr txBox="1"/>
          <p:nvPr/>
        </p:nvSpPr>
        <p:spPr>
          <a:xfrm>
            <a:off x="3849091" y="634022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B235271-F581-A22D-C819-838538D581EC}"/>
              </a:ext>
            </a:extLst>
          </p:cNvPr>
          <p:cNvCxnSpPr>
            <a:cxnSpLocks/>
          </p:cNvCxnSpPr>
          <p:nvPr/>
        </p:nvCxnSpPr>
        <p:spPr>
          <a:xfrm>
            <a:off x="4205823" y="6519603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880651" y="3859342"/>
            <a:ext cx="3940210" cy="380976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83028" y="5486022"/>
            <a:ext cx="524572" cy="488728"/>
            <a:chOff x="0" y="0"/>
            <a:chExt cx="812800" cy="812800"/>
          </a:xfrm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201690" y="55362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558422" y="572088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64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3932A-86B9-257C-C753-530CC262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A27A4E9-2AA4-64DB-BA07-D26FBACC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4867994-D62D-695F-4417-4CABD2A5AF94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9F272C5-714D-26FD-01A4-236FE5135024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0B68422-D8CA-DCA2-01D8-DB225AB0B966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16D83512-B979-EB23-A59F-1B19DB8D8075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9A214EF-6C0E-6DE7-344E-6AD38DF615C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DFF9454A-9062-C121-6988-D7A1542A203B}"/>
              </a:ext>
            </a:extLst>
          </p:cNvPr>
          <p:cNvGraphicFramePr>
            <a:graphicFrameLocks noGrp="1"/>
          </p:cNvGraphicFramePr>
          <p:nvPr/>
        </p:nvGraphicFramePr>
        <p:xfrm>
          <a:off x="10210801" y="2304520"/>
          <a:ext cx="7326085" cy="795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주문 관리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회원이 주문한 상품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이메일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성별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결제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별로 전체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판매 상품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구매 상품 상태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배송 상태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변경 가능</a:t>
                      </a:r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구매 상태가 결제 완료 </a:t>
                      </a:r>
                      <a:r>
                        <a:rPr lang="en-US" altLang="ko-KR" baseline="0" dirty="0"/>
                        <a:t>&amp; </a:t>
                      </a:r>
                      <a:r>
                        <a:rPr lang="ko-KR" altLang="en-US" baseline="0" dirty="0"/>
                        <a:t>배송 상태가 판매 확인 중</a:t>
                      </a:r>
                      <a:r>
                        <a:rPr lang="en-US" altLang="ko-KR" baseline="0" dirty="0"/>
                        <a:t> -&gt; </a:t>
                      </a:r>
                      <a:r>
                        <a:rPr lang="ko-KR" altLang="en-US" baseline="0" dirty="0"/>
                        <a:t>배송 준비중으로 배송 상태 일괄 변경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주문 목록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421012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ACA2A5-83D5-D9E7-D342-3FE3F6EBC93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3C546F-EF1B-79F3-D762-7D6C6094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23874"/>
            <a:ext cx="8366691" cy="5076493"/>
          </a:xfrm>
          <a:prstGeom prst="rect">
            <a:avLst/>
          </a:prstGeom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35156A91-0267-AA04-36C9-FB516C3D424D}"/>
              </a:ext>
            </a:extLst>
          </p:cNvPr>
          <p:cNvGrpSpPr/>
          <p:nvPr/>
        </p:nvGrpSpPr>
        <p:grpSpPr>
          <a:xfrm>
            <a:off x="2776938" y="7379306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1AD4CE9-FF6C-D77B-306A-88D5799B225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17EAD76F-A915-95D1-F840-81F7F3A4710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F7C8FD1-C483-F7FA-8555-D8E42AC9C451}"/>
              </a:ext>
            </a:extLst>
          </p:cNvPr>
          <p:cNvSpPr txBox="1"/>
          <p:nvPr/>
        </p:nvSpPr>
        <p:spPr>
          <a:xfrm>
            <a:off x="2895600" y="742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D613BD-6E6A-D88B-6ABD-04CAE507EE89}"/>
              </a:ext>
            </a:extLst>
          </p:cNvPr>
          <p:cNvCxnSpPr>
            <a:cxnSpLocks/>
          </p:cNvCxnSpPr>
          <p:nvPr/>
        </p:nvCxnSpPr>
        <p:spPr>
          <a:xfrm flipH="1">
            <a:off x="2413967" y="7650404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CF7E27BA-6806-05BE-D71B-5D77449E7406}"/>
              </a:ext>
            </a:extLst>
          </p:cNvPr>
          <p:cNvGrpSpPr/>
          <p:nvPr/>
        </p:nvGrpSpPr>
        <p:grpSpPr>
          <a:xfrm>
            <a:off x="7515553" y="7981317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0E87DB1-12FA-71AE-D14D-E0C8DA7D16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E3D2EE85-7643-0FBF-2E57-C3C4D4F4FF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7174B7-ED34-EC1E-1138-24FC02ADF43A}"/>
              </a:ext>
            </a:extLst>
          </p:cNvPr>
          <p:cNvSpPr txBox="1"/>
          <p:nvPr/>
        </p:nvSpPr>
        <p:spPr>
          <a:xfrm>
            <a:off x="7634215" y="803151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34857C-CB50-712A-1FD6-755A47D36163}"/>
              </a:ext>
            </a:extLst>
          </p:cNvPr>
          <p:cNvCxnSpPr>
            <a:cxnSpLocks/>
          </p:cNvCxnSpPr>
          <p:nvPr/>
        </p:nvCxnSpPr>
        <p:spPr>
          <a:xfrm flipV="1">
            <a:off x="7772400" y="7715920"/>
            <a:ext cx="0" cy="343533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0CFC327B-EDA3-3BF2-3342-E91F2B83D70F}"/>
              </a:ext>
            </a:extLst>
          </p:cNvPr>
          <p:cNvGrpSpPr/>
          <p:nvPr/>
        </p:nvGrpSpPr>
        <p:grpSpPr>
          <a:xfrm>
            <a:off x="719538" y="3950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E3E9260-10CB-2E44-048A-55794B55B1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22B00605-E5BA-BF39-4EB3-2AAEB2EED5A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5C597CC-813A-76DC-5CA6-C53557719F05}"/>
              </a:ext>
            </a:extLst>
          </p:cNvPr>
          <p:cNvSpPr txBox="1"/>
          <p:nvPr/>
        </p:nvSpPr>
        <p:spPr>
          <a:xfrm>
            <a:off x="838200" y="4000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C924263-2567-5B18-09FD-90F7931884E3}"/>
              </a:ext>
            </a:extLst>
          </p:cNvPr>
          <p:cNvCxnSpPr>
            <a:cxnSpLocks/>
          </p:cNvCxnSpPr>
          <p:nvPr/>
        </p:nvCxnSpPr>
        <p:spPr>
          <a:xfrm flipV="1">
            <a:off x="1194932" y="3924300"/>
            <a:ext cx="633868" cy="255576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6">
            <a:extLst>
              <a:ext uri="{FF2B5EF4-FFF2-40B4-BE49-F238E27FC236}">
                <a16:creationId xmlns:a16="http://schemas.microsoft.com/office/drawing/2014/main" id="{04DE4018-A21E-87DD-244F-FA233364229D}"/>
              </a:ext>
            </a:extLst>
          </p:cNvPr>
          <p:cNvGrpSpPr/>
          <p:nvPr/>
        </p:nvGrpSpPr>
        <p:grpSpPr>
          <a:xfrm>
            <a:off x="3271382" y="3112106"/>
            <a:ext cx="524572" cy="488728"/>
            <a:chOff x="0" y="0"/>
            <a:chExt cx="812800" cy="81280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8044FC6B-5DD5-B595-4DB4-93943D6AEA4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EA9DBBD5-ADF8-121C-BDAF-B4D0262F65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1151E6E-C369-5191-6BDD-0A522199A9A8}"/>
              </a:ext>
            </a:extLst>
          </p:cNvPr>
          <p:cNvSpPr txBox="1"/>
          <p:nvPr/>
        </p:nvSpPr>
        <p:spPr>
          <a:xfrm>
            <a:off x="3390044" y="316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7971F27-3B06-7882-8BCE-5EB5E8DEAB8D}"/>
              </a:ext>
            </a:extLst>
          </p:cNvPr>
          <p:cNvCxnSpPr>
            <a:cxnSpLocks/>
          </p:cNvCxnSpPr>
          <p:nvPr/>
        </p:nvCxnSpPr>
        <p:spPr>
          <a:xfrm>
            <a:off x="3746776" y="3341676"/>
            <a:ext cx="444984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6">
            <a:extLst>
              <a:ext uri="{FF2B5EF4-FFF2-40B4-BE49-F238E27FC236}">
                <a16:creationId xmlns:a16="http://schemas.microsoft.com/office/drawing/2014/main" id="{3E3EE060-0D48-13D9-7466-D22A3D425D77}"/>
              </a:ext>
            </a:extLst>
          </p:cNvPr>
          <p:cNvGrpSpPr/>
          <p:nvPr/>
        </p:nvGrpSpPr>
        <p:grpSpPr>
          <a:xfrm>
            <a:off x="9600106" y="3689440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6E3EA99-0B3D-0A56-2860-002DED9571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071754B0-30FC-D41A-47EB-EC1E6380CE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67DBDF2-CEE6-55E0-A907-F63D50E2820A}"/>
              </a:ext>
            </a:extLst>
          </p:cNvPr>
          <p:cNvSpPr txBox="1"/>
          <p:nvPr/>
        </p:nvSpPr>
        <p:spPr>
          <a:xfrm>
            <a:off x="9718768" y="373963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E067795-D3DA-F69E-B7E9-7B17BAACF8CD}"/>
              </a:ext>
            </a:extLst>
          </p:cNvPr>
          <p:cNvCxnSpPr>
            <a:cxnSpLocks/>
          </p:cNvCxnSpPr>
          <p:nvPr/>
        </p:nvCxnSpPr>
        <p:spPr>
          <a:xfrm flipH="1">
            <a:off x="9237135" y="3960538"/>
            <a:ext cx="481633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6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A84F54-D778-3DF3-5A13-4DE3CBAD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6168"/>
            <a:ext cx="13792200" cy="78283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/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80000" cy="387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1.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개요 및 선정 배경 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endParaRPr>
            </a:p>
          </p:txBody>
        </p:sp>
      </p:grpSp>
      <p:sp>
        <p:nvSpPr>
          <p:cNvPr id="225" name="TextBox 19"/>
          <p:cNvSpPr txBox="1"/>
          <p:nvPr/>
        </p:nvSpPr>
        <p:spPr>
          <a:xfrm>
            <a:off x="1270000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1-3-2.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시스템 구성도</a:t>
            </a:r>
            <a:endParaRPr lang="en-US" sz="2000" b="1" dirty="0">
              <a:latin typeface="+mj-ea"/>
              <a:ea typeface="+mj-ea"/>
              <a:cs typeface="Montserrat Bold"/>
              <a:sym typeface="Montserrat Bold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833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96-E1C7-93B5-CBDB-18EA2FD31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DBE3D5-A8E8-5FFB-AA3E-29E3820B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067615C-1C19-32D2-3D72-4E16FC33613D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ED5A147-FB29-148F-07BF-0592909DA6D5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7705ED0-A9AD-0E44-9D2B-9260C4ACF84C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6835051-3134-4ED9-B54E-A648705760E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FF1D94F9-EA3C-66DC-8A34-6159C6823DB1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4-2-9.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주문 관리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6037DAF-0FF2-700C-F551-4CDBE230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680"/>
              </p:ext>
            </p:extLst>
          </p:nvPr>
        </p:nvGraphicFramePr>
        <p:xfrm>
          <a:off x="10210801" y="2304520"/>
          <a:ext cx="7326085" cy="6919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/console/buy/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ko-KR" altLang="en-US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판매 상품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판매한 상품에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214058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baseline="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된 상품의 상품명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개수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가격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개별 포인트 리뷰 작성 유무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(YES,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or NO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구매 일자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2063756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주문 관리 목록 페이지로 이동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27C781-231F-F2E2-6B3D-C75BB284485E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30" y="4229100"/>
            <a:ext cx="8197130" cy="2248715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B668B7D0-015B-02B1-110F-0E0A39C7FD56}"/>
              </a:ext>
            </a:extLst>
          </p:cNvPr>
          <p:cNvGrpSpPr/>
          <p:nvPr/>
        </p:nvGrpSpPr>
        <p:grpSpPr>
          <a:xfrm>
            <a:off x="4300938" y="5398106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40F0586-2763-0B99-E763-F1DF7BAD0A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C9C05A1A-6115-7915-80A3-0806D5DFE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8AD7FC-A39D-113E-44CC-4C5B78707FE1}"/>
              </a:ext>
            </a:extLst>
          </p:cNvPr>
          <p:cNvSpPr txBox="1"/>
          <p:nvPr/>
        </p:nvSpPr>
        <p:spPr>
          <a:xfrm>
            <a:off x="4419600" y="5448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F91862-1940-C373-9D90-AB979D9A9AC8}"/>
              </a:ext>
            </a:extLst>
          </p:cNvPr>
          <p:cNvCxnSpPr/>
          <p:nvPr/>
        </p:nvCxnSpPr>
        <p:spPr>
          <a:xfrm flipV="1">
            <a:off x="4776332" y="5632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05DB03-5E5F-6F16-AE26-55F9CDCB1190}"/>
              </a:ext>
            </a:extLst>
          </p:cNvPr>
          <p:cNvSpPr/>
          <p:nvPr/>
        </p:nvSpPr>
        <p:spPr>
          <a:xfrm>
            <a:off x="5982199" y="5502888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521162" y="4980859"/>
            <a:ext cx="593752" cy="53028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AF97F32-60A7-567E-ACC1-1041B8D5C73E}"/>
              </a:ext>
            </a:extLst>
          </p:cNvPr>
          <p:cNvGrpSpPr/>
          <p:nvPr/>
        </p:nvGrpSpPr>
        <p:grpSpPr>
          <a:xfrm>
            <a:off x="679809" y="4947527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C50A614-B458-0E38-4467-15699D8010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1764A4E-D30A-8AB8-0027-0F5BD9703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74D7B9-31B6-F29C-38F0-2D7C0797B216}"/>
              </a:ext>
            </a:extLst>
          </p:cNvPr>
          <p:cNvSpPr txBox="1"/>
          <p:nvPr/>
        </p:nvSpPr>
        <p:spPr>
          <a:xfrm>
            <a:off x="798471" y="499772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V="1">
            <a:off x="1155203" y="5182387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5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1D373-AC5A-27B8-BBC0-828E4A59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19C742-A666-FF21-4B75-B9500FF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9A8D67E-6987-7D63-85E6-9D243D56AB6B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825C817-2982-E4A5-2498-3974949CA7C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26DB623-4B43-56CF-9242-8CEA80366DB2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4DB4479-238C-9124-5D13-E812175A6976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BAC8313E-2DB3-6DA3-02D9-0DF26C67CCE4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4-2-10.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-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목록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1C253C74-4C0D-3487-4682-95554545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564272"/>
              </p:ext>
            </p:extLst>
          </p:nvPr>
        </p:nvGraphicFramePr>
        <p:xfrm>
          <a:off x="10210801" y="2304520"/>
          <a:ext cx="7326085" cy="7896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목록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브랜드명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대분류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중분류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상품 상태별로 상품 검색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검색한 상품의 총 개수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페이지 수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상세 정보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개씩 페이지 보기 가능</a:t>
                      </a: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상품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236DD0A-A7AB-A6DF-6DAD-EA506AD5785A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1F545-85A6-7877-A9C6-1D7261F4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679" y="3092241"/>
            <a:ext cx="8751544" cy="4951893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67138" y="33407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85800" y="3390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042532" y="35755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CEECC406-5554-5CAA-2FEC-1FC1A1C7473A}"/>
              </a:ext>
            </a:extLst>
          </p:cNvPr>
          <p:cNvGrpSpPr/>
          <p:nvPr/>
        </p:nvGrpSpPr>
        <p:grpSpPr>
          <a:xfrm>
            <a:off x="528707" y="3944898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C5141A-B596-1523-0BE3-3DD42DA12B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7D89D84-C9DF-E8DB-1643-22511F9EC2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06B532-C3EB-97F8-D5BE-5368D2803AEB}"/>
              </a:ext>
            </a:extLst>
          </p:cNvPr>
          <p:cNvSpPr txBox="1"/>
          <p:nvPr/>
        </p:nvSpPr>
        <p:spPr>
          <a:xfrm>
            <a:off x="647369" y="399509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1616B-A61C-1991-F4C8-AE9C3374E93D}"/>
              </a:ext>
            </a:extLst>
          </p:cNvPr>
          <p:cNvCxnSpPr>
            <a:cxnSpLocks/>
          </p:cNvCxnSpPr>
          <p:nvPr/>
        </p:nvCxnSpPr>
        <p:spPr>
          <a:xfrm flipV="1">
            <a:off x="1004101" y="3783616"/>
            <a:ext cx="407817" cy="398839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19D015-5DA1-61E5-21E7-EEC8913DA117}"/>
              </a:ext>
            </a:extLst>
          </p:cNvPr>
          <p:cNvGrpSpPr/>
          <p:nvPr/>
        </p:nvGrpSpPr>
        <p:grpSpPr>
          <a:xfrm>
            <a:off x="580639" y="4723974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8910C53-3EE4-9D7B-DEFA-81900FB921D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891400AF-56AD-F417-6B7E-210E156553F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2F01E7-3B80-8E4D-C0C4-A9BAB63ED157}"/>
              </a:ext>
            </a:extLst>
          </p:cNvPr>
          <p:cNvSpPr txBox="1"/>
          <p:nvPr/>
        </p:nvSpPr>
        <p:spPr>
          <a:xfrm>
            <a:off x="699301" y="4774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28AD26-13B5-F741-4DF0-29095B1737F7}"/>
              </a:ext>
            </a:extLst>
          </p:cNvPr>
          <p:cNvCxnSpPr>
            <a:cxnSpLocks/>
          </p:cNvCxnSpPr>
          <p:nvPr/>
        </p:nvCxnSpPr>
        <p:spPr>
          <a:xfrm>
            <a:off x="1056033" y="4961531"/>
            <a:ext cx="852768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DB6B3F5E-9821-3DC3-5F9B-00EDA7DA5C84}"/>
              </a:ext>
            </a:extLst>
          </p:cNvPr>
          <p:cNvGrpSpPr/>
          <p:nvPr/>
        </p:nvGrpSpPr>
        <p:grpSpPr>
          <a:xfrm>
            <a:off x="4238953" y="699830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BEE37A6-37CC-5FBF-20BB-E597771EAB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656039E9-C676-A5F6-25A3-B4899C3338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A05EBF4-660B-FF28-5D93-FB53C2C6DD91}"/>
              </a:ext>
            </a:extLst>
          </p:cNvPr>
          <p:cNvSpPr txBox="1"/>
          <p:nvPr/>
        </p:nvSpPr>
        <p:spPr>
          <a:xfrm>
            <a:off x="4357615" y="7048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D690847-B6CC-A202-6EB5-984E40EAA88D}"/>
              </a:ext>
            </a:extLst>
          </p:cNvPr>
          <p:cNvCxnSpPr/>
          <p:nvPr/>
        </p:nvCxnSpPr>
        <p:spPr>
          <a:xfrm flipV="1">
            <a:off x="4714347" y="7233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6">
            <a:extLst>
              <a:ext uri="{FF2B5EF4-FFF2-40B4-BE49-F238E27FC236}">
                <a16:creationId xmlns:a16="http://schemas.microsoft.com/office/drawing/2014/main" id="{F65611CF-6DB6-B210-0DA2-0187AD018820}"/>
              </a:ext>
            </a:extLst>
          </p:cNvPr>
          <p:cNvGrpSpPr/>
          <p:nvPr/>
        </p:nvGrpSpPr>
        <p:grpSpPr>
          <a:xfrm>
            <a:off x="6969566" y="6628974"/>
            <a:ext cx="524572" cy="488728"/>
            <a:chOff x="0" y="0"/>
            <a:chExt cx="812800" cy="81280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48EA16E3-8B46-99E9-7A3B-5BF6F2D9A74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7C71888A-A048-D733-A18C-EDE3B0397A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287BC7-7C8B-DA41-5291-004AFA4BF463}"/>
              </a:ext>
            </a:extLst>
          </p:cNvPr>
          <p:cNvSpPr txBox="1"/>
          <p:nvPr/>
        </p:nvSpPr>
        <p:spPr>
          <a:xfrm>
            <a:off x="7088228" y="667916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419195-AA9B-F6C4-944E-3E6D9C54A3C8}"/>
              </a:ext>
            </a:extLst>
          </p:cNvPr>
          <p:cNvCxnSpPr>
            <a:cxnSpLocks/>
          </p:cNvCxnSpPr>
          <p:nvPr/>
        </p:nvCxnSpPr>
        <p:spPr>
          <a:xfrm flipH="1">
            <a:off x="6648022" y="6873338"/>
            <a:ext cx="440206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35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1F1D-97DD-6DD4-0E97-51E85E8D8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48C3FF4-7092-1498-4207-52FCCB2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65260DF-9B89-ADC7-8E85-ECC6FAF341A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D4338FD-ED7C-6A0C-F23D-45A838E398EA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7404E9-08A3-B55D-5569-D72DD4B639EF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D4F9EB64-2C6E-9B50-ED8B-B9783B0AF6DB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5E21B4F7-203F-E67E-83BF-CBB578258E25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4-2-11.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상세 정보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146926A-65D9-D604-CE78-8BA0FAD33D47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59928"/>
            <a:ext cx="9175824" cy="571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078978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95582"/>
            <a:ext cx="1123794" cy="192975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15138" y="8724734"/>
            <a:ext cx="524572" cy="488728"/>
            <a:chOff x="0" y="0"/>
            <a:chExt cx="812800" cy="812800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7338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38801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453338" y="8724734"/>
            <a:ext cx="524572" cy="488728"/>
            <a:chOff x="0" y="0"/>
            <a:chExt cx="812800" cy="8128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57200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71831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302153" y="8724734"/>
            <a:ext cx="524572" cy="488728"/>
            <a:chOff x="0" y="0"/>
            <a:chExt cx="812800" cy="8128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4208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5671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140353" y="8724734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6259015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405328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017198" y="8724734"/>
            <a:ext cx="524572" cy="488728"/>
            <a:chOff x="0" y="0"/>
            <a:chExt cx="812800" cy="8128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135860" y="877492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282173" y="8514450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호 40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643338" y="5367852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2000" y="541804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EEC386-2654-935C-D455-D9372155C259}"/>
              </a:ext>
            </a:extLst>
          </p:cNvPr>
          <p:cNvCxnSpPr/>
          <p:nvPr/>
        </p:nvCxnSpPr>
        <p:spPr>
          <a:xfrm flipH="1" flipV="1">
            <a:off x="309669" y="5629859"/>
            <a:ext cx="429471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0188"/>
              </p:ext>
            </p:extLst>
          </p:nvPr>
        </p:nvGraphicFramePr>
        <p:xfrm>
          <a:off x="10214940" y="2304520"/>
          <a:ext cx="7326085" cy="728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상세 정보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8137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모든 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상품의 상세 정보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중지로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12789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판매 재개로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1667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상태가 품절로 변경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791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클릭 시 상품 상세 수정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037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6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목록으로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0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26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4-2-12.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정보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46" y="3009900"/>
            <a:ext cx="9110278" cy="590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009900"/>
            <a:ext cx="2067213" cy="2095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09900"/>
            <a:ext cx="1065539" cy="226473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10670" y="2544798"/>
            <a:ext cx="8303800" cy="7382079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609452" y="5658253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728114" y="5708447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283108" y="5890659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910538" y="8835710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0292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51755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5748738" y="8835710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867400" y="888590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6013713" y="8625426"/>
            <a:ext cx="0" cy="26047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07690"/>
              </p:ext>
            </p:extLst>
          </p:nvPr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정보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 되어 있는 상품의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상품의 상세 정보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상품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9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8C85-2F30-AA04-CE18-1AEE03341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43FE9-7137-239A-A648-0BE3EEB2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E485838-B048-8DEB-EF8B-982D8A6F68E8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266B94ED-DE8D-76EF-E08D-35A8F090AF47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3C790D-8F21-D48F-AD7C-8B8D1F5C1844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50F16DC6-9051-49E3-36A6-B485FA8DA77E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0FDFA05-E046-BF2E-BA62-02521327DFA8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4-2-13.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관리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상품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E5ABEC-3DAC-44F1-C38C-F7B43B688713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B12DA-FC80-FB05-2496-E64934F6C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923874"/>
            <a:ext cx="9083839" cy="61830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11BA195-918C-F8F3-04B6-FCD7F56236EE}"/>
              </a:ext>
            </a:extLst>
          </p:cNvPr>
          <p:cNvGrpSpPr/>
          <p:nvPr/>
        </p:nvGrpSpPr>
        <p:grpSpPr>
          <a:xfrm>
            <a:off x="3843738" y="4026506"/>
            <a:ext cx="524572" cy="488728"/>
            <a:chOff x="0" y="0"/>
            <a:chExt cx="812800" cy="8128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AC5F14-64CD-5A0B-ED58-20CBFCF1B7F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BCC01604-D865-6701-B8A8-EB31C1646C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73E7F61-6865-D21D-9F06-B49E0FE5B8D2}"/>
              </a:ext>
            </a:extLst>
          </p:cNvPr>
          <p:cNvSpPr txBox="1"/>
          <p:nvPr/>
        </p:nvSpPr>
        <p:spPr>
          <a:xfrm>
            <a:off x="3962400" y="40767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5C781D-30B8-DF63-CECB-77FC97799AF3}"/>
              </a:ext>
            </a:extLst>
          </p:cNvPr>
          <p:cNvCxnSpPr>
            <a:cxnSpLocks/>
          </p:cNvCxnSpPr>
          <p:nvPr/>
        </p:nvCxnSpPr>
        <p:spPr>
          <a:xfrm flipH="1">
            <a:off x="3551319" y="4259415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6F90B434-4E0D-6ABA-D8D2-7E085EBFAE04}"/>
              </a:ext>
            </a:extLst>
          </p:cNvPr>
          <p:cNvGrpSpPr/>
          <p:nvPr/>
        </p:nvGrpSpPr>
        <p:grpSpPr>
          <a:xfrm>
            <a:off x="6358338" y="8592439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28ACDF-9F5F-407E-6A8F-4129B17362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07BF93A1-3B4B-90BD-F2BE-786BD0467F8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1E9A8D-83F9-B439-7B39-F4470BC36E8F}"/>
              </a:ext>
            </a:extLst>
          </p:cNvPr>
          <p:cNvSpPr txBox="1"/>
          <p:nvPr/>
        </p:nvSpPr>
        <p:spPr>
          <a:xfrm>
            <a:off x="6477000" y="864263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33FA69-85AA-E282-8223-8A1F02FC83C4}"/>
              </a:ext>
            </a:extLst>
          </p:cNvPr>
          <p:cNvCxnSpPr>
            <a:cxnSpLocks/>
          </p:cNvCxnSpPr>
          <p:nvPr/>
        </p:nvCxnSpPr>
        <p:spPr>
          <a:xfrm flipH="1">
            <a:off x="6065919" y="8825348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E687FD0F-272E-62C9-5859-DBCE3D6858A5}"/>
              </a:ext>
            </a:extLst>
          </p:cNvPr>
          <p:cNvGrpSpPr/>
          <p:nvPr/>
        </p:nvGrpSpPr>
        <p:grpSpPr>
          <a:xfrm>
            <a:off x="3846389" y="4647755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39401AD0-B8AC-92C6-5200-89A4DC3F3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5632132A-88CE-51BF-A199-886D27675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AF90A39-F33E-22E7-0351-3E25EEF9C496}"/>
              </a:ext>
            </a:extLst>
          </p:cNvPr>
          <p:cNvSpPr txBox="1"/>
          <p:nvPr/>
        </p:nvSpPr>
        <p:spPr>
          <a:xfrm>
            <a:off x="3965051" y="469794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CFD305-F806-4175-48AD-845863A81667}"/>
              </a:ext>
            </a:extLst>
          </p:cNvPr>
          <p:cNvCxnSpPr>
            <a:cxnSpLocks/>
          </p:cNvCxnSpPr>
          <p:nvPr/>
        </p:nvCxnSpPr>
        <p:spPr>
          <a:xfrm flipH="1">
            <a:off x="3553970" y="4880664"/>
            <a:ext cx="411081" cy="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C1A8890F-43EE-B060-BF2B-4DA51C6BA0CE}"/>
              </a:ext>
            </a:extLst>
          </p:cNvPr>
          <p:cNvSpPr/>
          <p:nvPr/>
        </p:nvSpPr>
        <p:spPr>
          <a:xfrm rot="13999673">
            <a:off x="-175325" y="2616942"/>
            <a:ext cx="8068929" cy="7229201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8FE96E-56E5-BABB-A80E-EA9D4031E359}"/>
              </a:ext>
            </a:extLst>
          </p:cNvPr>
          <p:cNvGrpSpPr/>
          <p:nvPr/>
        </p:nvGrpSpPr>
        <p:grpSpPr>
          <a:xfrm>
            <a:off x="403547" y="5673094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EA2F0CE-C32E-66DE-82DF-09904ED88A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9F9CD1F1-FF6F-832F-1E8A-D54A8364F5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3D2AF18-8F43-5907-FDA3-9428D64FD315}"/>
              </a:ext>
            </a:extLst>
          </p:cNvPr>
          <p:cNvSpPr txBox="1"/>
          <p:nvPr/>
        </p:nvSpPr>
        <p:spPr>
          <a:xfrm>
            <a:off x="522209" y="572328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CD6292-4A5F-21F1-8936-775B33DC7D43}"/>
              </a:ext>
            </a:extLst>
          </p:cNvPr>
          <p:cNvCxnSpPr/>
          <p:nvPr/>
        </p:nvCxnSpPr>
        <p:spPr>
          <a:xfrm>
            <a:off x="77203" y="5905500"/>
            <a:ext cx="338538" cy="0"/>
          </a:xfrm>
          <a:prstGeom prst="line">
            <a:avLst/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3951"/>
              </p:ext>
            </p:extLst>
          </p:nvPr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productReg.web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상품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상품 등록을 하면 구매자가 볼 수 있음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상품의 상세 정보 입력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판매 상품 이미지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상세 이미지 업로드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/>
                        <a:t>카테고리 대분류 선택 후 중분류 선택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조건 충족 하면 상품 등록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51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7" y="3239348"/>
            <a:ext cx="9193958" cy="4801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4-2-14.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11022647" y="2845035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689120" y="7647114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807782" y="769730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164514" y="7881974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9028265" y="2433320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146927" y="2483514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9303988" y="2820580"/>
            <a:ext cx="19224" cy="45720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624538" y="319061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743200" y="324081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871332" y="3520139"/>
            <a:ext cx="0" cy="491438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10210801" y="2304520"/>
          <a:ext cx="7326085" cy="61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 사항 페이지</a:t>
                      </a:r>
                      <a:endParaRPr lang="en-US" altLang="ko-KR" sz="30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공지사항 확인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 </a:t>
                      </a: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제목 또는 내용 별로 검색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공지사항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공지사항 등록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728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4-2-15.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상세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046664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view.web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상세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공지사항 상세 내용 확인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해당 공지사항 삭제 가능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해당 공지사항 수정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72628"/>
            <a:ext cx="8326258" cy="5599899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653738" y="8253001"/>
            <a:ext cx="524572" cy="488728"/>
            <a:chOff x="0" y="0"/>
            <a:chExt cx="812800" cy="81280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772400" y="8303195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129132" y="8487861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63767" y="8767129"/>
            <a:ext cx="524572" cy="488728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82429" y="8817323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122022" y="8551608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08078" y="3569306"/>
            <a:ext cx="524572" cy="488728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526740" y="36195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83472" y="38041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22859" y="8230486"/>
            <a:ext cx="524572" cy="488728"/>
            <a:chOff x="0" y="0"/>
            <a:chExt cx="812800" cy="812800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441521" y="828068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8253" y="846534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9302" y="391628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4520" y="5817067"/>
            <a:ext cx="524572" cy="488728"/>
            <a:chOff x="0" y="0"/>
            <a:chExt cx="812800" cy="81280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23182" y="586726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70940" y="6051927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85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4-2-16.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수정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05261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/console/product/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modifyForm.web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수정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등록한 공지사항 상세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내용 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등록 되어 있는 공지사항 상세 내용 그대로 확인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수정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원래 내용으로 돌아가기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 시 공지사항 내용 수정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목록으로 페이지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98029"/>
            <a:ext cx="8322643" cy="5398272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823200" y="3493106"/>
            <a:ext cx="524572" cy="488728"/>
            <a:chOff x="0" y="0"/>
            <a:chExt cx="812800" cy="8128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941862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98594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275768" y="7867012"/>
            <a:ext cx="524572" cy="488728"/>
            <a:chOff x="0" y="0"/>
            <a:chExt cx="812800" cy="812800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394430" y="791720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751162" y="8101872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801782" y="8446107"/>
            <a:ext cx="524572" cy="488728"/>
            <a:chOff x="0" y="0"/>
            <a:chExt cx="812800" cy="8128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920444" y="849630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9060037" y="8230586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1893" y="8470145"/>
            <a:ext cx="524572" cy="488728"/>
            <a:chOff x="0" y="0"/>
            <a:chExt cx="812800" cy="8128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555" y="8520339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148" y="8254624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원호 38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56821" y="3395999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62" y="3368765"/>
            <a:ext cx="639637" cy="2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4-2-17.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공지사항 등록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3B7D9A3-8122-EBD9-E3F7-93D629B22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83628"/>
              </p:ext>
            </p:extLst>
          </p:nvPr>
        </p:nvGraphicFramePr>
        <p:xfrm>
          <a:off x="10210801" y="2304520"/>
          <a:ext cx="7326085" cy="7777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writeForm.web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공지사항 등록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55667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공지사항 내용 등록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체크 박스 클릭 시 공지사항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</a:rPr>
                        <a:t>최상단으로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표시 가능 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카테고리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첨부 파일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 입력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 클릭 시 입력한 전체 내용 삭제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클릭</a:t>
                      </a:r>
                      <a:r>
                        <a:rPr lang="ko-KR" altLang="en-US" baseline="0" dirty="0"/>
                        <a:t> 시 입력한 내용 공지사항 등록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5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 공지사항 목록 페이지로 이동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9469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02" y="3098030"/>
            <a:ext cx="8364310" cy="5322070"/>
          </a:xfrm>
          <a:prstGeom prst="rect">
            <a:avLst/>
          </a:prstGeom>
        </p:spPr>
      </p:pic>
      <p:sp>
        <p:nvSpPr>
          <p:cNvPr id="15" name="원호 14">
            <a:extLst>
              <a:ext uri="{FF2B5EF4-FFF2-40B4-BE49-F238E27FC236}">
                <a16:creationId xmlns:a16="http://schemas.microsoft.com/office/drawing/2014/main" id="{6CA1F5BC-07C9-F228-8C29-52A3EC46339A}"/>
              </a:ext>
            </a:extLst>
          </p:cNvPr>
          <p:cNvSpPr/>
          <p:nvPr/>
        </p:nvSpPr>
        <p:spPr>
          <a:xfrm rot="13999673">
            <a:off x="566692" y="3424248"/>
            <a:ext cx="4971562" cy="4669633"/>
          </a:xfrm>
          <a:prstGeom prst="arc">
            <a:avLst>
              <a:gd name="adj1" fmla="val 16200000"/>
              <a:gd name="adj2" fmla="val 21173281"/>
            </a:avLst>
          </a:prstGeom>
          <a:ln w="38100">
            <a:solidFill>
              <a:srgbClr val="3B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0" y="5245706"/>
            <a:ext cx="524572" cy="488728"/>
            <a:chOff x="0" y="0"/>
            <a:chExt cx="812800" cy="8128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18662" y="52959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466420" y="5480566"/>
            <a:ext cx="227865" cy="1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769221" y="3493106"/>
            <a:ext cx="524572" cy="488728"/>
            <a:chOff x="0" y="0"/>
            <a:chExt cx="812800" cy="812800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887883" y="3543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244615" y="3727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144080" y="7925538"/>
            <a:ext cx="524572" cy="48872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262742" y="7975732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619474" y="8160398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649382" y="8489122"/>
            <a:ext cx="524572" cy="488728"/>
            <a:chOff x="0" y="0"/>
            <a:chExt cx="812800" cy="812800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8768044" y="8539316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8907637" y="8273601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1322038" y="8462354"/>
            <a:ext cx="524572" cy="488728"/>
            <a:chOff x="0" y="0"/>
            <a:chExt cx="812800" cy="812800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44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1440700" y="8512548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1580293" y="8246833"/>
            <a:ext cx="0" cy="26028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1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B2AC-C6C9-1CB8-8B9E-D6AD8618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7" y="3189912"/>
            <a:ext cx="9181570" cy="49812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14373B-F868-0BB7-B35E-41BA2F6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3800" y="416861"/>
            <a:ext cx="816084" cy="621422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0164248-8377-6048-3375-49FEA5FEF853}"/>
              </a:ext>
            </a:extLst>
          </p:cNvPr>
          <p:cNvGrpSpPr/>
          <p:nvPr/>
        </p:nvGrpSpPr>
        <p:grpSpPr>
          <a:xfrm>
            <a:off x="762000" y="541020"/>
            <a:ext cx="16764000" cy="506730"/>
            <a:chOff x="0" y="-38100"/>
            <a:chExt cx="22352000" cy="67564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0D420CF5-48A3-E582-4210-7588327859AD}"/>
                </a:ext>
              </a:extLst>
            </p:cNvPr>
            <p:cNvSpPr/>
            <p:nvPr/>
          </p:nvSpPr>
          <p:spPr>
            <a:xfrm>
              <a:off x="0" y="637540"/>
              <a:ext cx="22352000" cy="0"/>
            </a:xfrm>
            <a:prstGeom prst="line">
              <a:avLst/>
            </a:prstGeom>
            <a:ln w="38100" cap="rnd">
              <a:solidFill>
                <a:srgbClr val="3B8A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A4B884-8004-4A41-E713-45DEC9745DB7}"/>
                </a:ext>
              </a:extLst>
            </p:cNvPr>
            <p:cNvSpPr txBox="1"/>
            <p:nvPr/>
          </p:nvSpPr>
          <p:spPr>
            <a:xfrm>
              <a:off x="0" y="-38100"/>
              <a:ext cx="5080000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4.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Montserrat Bold"/>
                  <a:sym typeface="Montserrat Bold"/>
                </a:rPr>
                <a:t>프로젝트 수행 결과</a:t>
              </a:r>
              <a:endParaRPr lang="en-US" sz="1800" b="1" dirty="0">
                <a:latin typeface="+mj-ea"/>
                <a:ea typeface="+mj-ea"/>
                <a:cs typeface="Montserrat Bold"/>
                <a:sym typeface="Montserrat Bold"/>
              </a:endParaRPr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44DB0CFA-75DF-B5C7-25AF-21DF23BD26E9}"/>
              </a:ext>
            </a:extLst>
          </p:cNvPr>
          <p:cNvSpPr txBox="1"/>
          <p:nvPr/>
        </p:nvSpPr>
        <p:spPr>
          <a:xfrm>
            <a:off x="15381864" y="541020"/>
            <a:ext cx="2144138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b="1" dirty="0">
                <a:solidFill>
                  <a:srgbClr val="3B8A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ontserrat Bold"/>
                <a:sym typeface="Montserrat Bold"/>
              </a:rPr>
              <a:t>Bravo My Life</a:t>
            </a:r>
            <a:endParaRPr lang="en-US" sz="1800" b="1" dirty="0">
              <a:solidFill>
                <a:srgbClr val="3B8A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ontserrat Bold"/>
              <a:sym typeface="Montserrat Bold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714881C7-7989-3828-14F7-79CB5823558E}"/>
              </a:ext>
            </a:extLst>
          </p:cNvPr>
          <p:cNvSpPr txBox="1"/>
          <p:nvPr/>
        </p:nvSpPr>
        <p:spPr>
          <a:xfrm>
            <a:off x="1304639" y="1656632"/>
            <a:ext cx="6543961" cy="32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4-2-18.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고객 센터 </a:t>
            </a:r>
            <a:r>
              <a:rPr lang="en-US" altLang="ko-KR" sz="2000" b="1" dirty="0">
                <a:latin typeface="+mj-ea"/>
                <a:cs typeface="Montserrat Bold"/>
                <a:sym typeface="Montserrat Bold"/>
              </a:rPr>
              <a:t>– </a:t>
            </a:r>
            <a:r>
              <a:rPr lang="ko-KR" altLang="en-US" sz="2000" b="1" dirty="0">
                <a:latin typeface="+mj-ea"/>
                <a:cs typeface="Montserrat Bold"/>
                <a:sym typeface="Montserrat Bold"/>
              </a:rPr>
              <a:t>자주 찾는 질문</a:t>
            </a:r>
            <a:endParaRPr lang="en-US" altLang="ko-KR" sz="2000" b="1" dirty="0">
              <a:latin typeface="+mj-ea"/>
              <a:cs typeface="Montserrat Bold"/>
              <a:sym typeface="Montserrat Bold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54DB9-6FC4-5776-CD72-E3680E673314}"/>
              </a:ext>
            </a:extLst>
          </p:cNvPr>
          <p:cNvSpPr/>
          <p:nvPr/>
        </p:nvSpPr>
        <p:spPr>
          <a:xfrm>
            <a:off x="8982429" y="1989776"/>
            <a:ext cx="152400" cy="128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2014938" y="3338666"/>
            <a:ext cx="524572" cy="488728"/>
            <a:chOff x="0" y="0"/>
            <a:chExt cx="812800" cy="8128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2133600" y="338886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>
            <a:off x="2445394" y="3662274"/>
            <a:ext cx="315186" cy="238604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3538938" y="7607906"/>
            <a:ext cx="524572" cy="488728"/>
            <a:chOff x="0" y="0"/>
            <a:chExt cx="812800" cy="81280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3657600" y="76581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4014332" y="78427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8974402" y="2487537"/>
            <a:ext cx="524572" cy="488728"/>
            <a:chOff x="0" y="0"/>
            <a:chExt cx="812800" cy="812800"/>
          </a:xfrm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9093064" y="2537731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H="1">
            <a:off x="9255273" y="2879636"/>
            <a:ext cx="1" cy="459030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6">
            <a:extLst>
              <a:ext uri="{FF2B5EF4-FFF2-40B4-BE49-F238E27FC236}">
                <a16:creationId xmlns:a16="http://schemas.microsoft.com/office/drawing/2014/main" id="{85707760-DD6B-14B8-6A2A-3E8AE2934EEA}"/>
              </a:ext>
            </a:extLst>
          </p:cNvPr>
          <p:cNvGrpSpPr/>
          <p:nvPr/>
        </p:nvGrpSpPr>
        <p:grpSpPr>
          <a:xfrm>
            <a:off x="7515553" y="6922106"/>
            <a:ext cx="524572" cy="488728"/>
            <a:chOff x="0" y="0"/>
            <a:chExt cx="812800" cy="81280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CA03B1CB-8204-6E8A-C6D6-1C69C87F95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8AFF"/>
            </a:solidFill>
          </p:spPr>
          <p:txBody>
            <a:bodyPr/>
            <a:lstStyle/>
            <a:p>
              <a:pPr algn="ctr"/>
              <a:endParaRPr lang="en-US" altLang="ko-K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89F9AA3-DD9B-BBC1-484D-6960AB8A93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262D4D7-3D21-8C66-A549-BA969DDDC7C9}"/>
              </a:ext>
            </a:extLst>
          </p:cNvPr>
          <p:cNvSpPr txBox="1"/>
          <p:nvPr/>
        </p:nvSpPr>
        <p:spPr>
          <a:xfrm>
            <a:off x="7634215" y="6972300"/>
            <a:ext cx="42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B31F05-CC02-A594-65F5-19C41938B35A}"/>
              </a:ext>
            </a:extLst>
          </p:cNvPr>
          <p:cNvCxnSpPr/>
          <p:nvPr/>
        </p:nvCxnSpPr>
        <p:spPr>
          <a:xfrm flipV="1">
            <a:off x="7990947" y="7156966"/>
            <a:ext cx="369386" cy="2697"/>
          </a:xfrm>
          <a:prstGeom prst="straightConnector1">
            <a:avLst/>
          </a:prstGeom>
          <a:ln w="38100">
            <a:solidFill>
              <a:srgbClr val="3B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CFDCA41-7BF4-1BEF-1E52-7D748D95BEFF}"/>
              </a:ext>
            </a:extLst>
          </p:cNvPr>
          <p:cNvGraphicFramePr>
            <a:graphicFrameLocks noGrp="1"/>
          </p:cNvGraphicFramePr>
          <p:nvPr/>
        </p:nvGraphicFramePr>
        <p:xfrm>
          <a:off x="10215563" y="2295052"/>
          <a:ext cx="7326085" cy="717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38">
                  <a:extLst>
                    <a:ext uri="{9D8B030D-6E8A-4147-A177-3AD203B41FA5}">
                      <a16:colId xmlns:a16="http://schemas.microsoft.com/office/drawing/2014/main" val="3904182459"/>
                    </a:ext>
                  </a:extLst>
                </a:gridCol>
                <a:gridCol w="6011147">
                  <a:extLst>
                    <a:ext uri="{9D8B030D-6E8A-4147-A177-3AD203B41FA5}">
                      <a16:colId xmlns:a16="http://schemas.microsoft.com/office/drawing/2014/main" val="1703194361"/>
                    </a:ext>
                  </a:extLst>
                </a:gridCol>
              </a:tblGrid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View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/console/center/board/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</a:rPr>
                        <a:t>list.web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4819"/>
                  </a:ext>
                </a:extLst>
              </a:tr>
              <a:tr h="611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Title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자주 찾는</a:t>
                      </a:r>
                      <a:r>
                        <a:rPr lang="ko-KR" altLang="en-US" sz="3000" baseline="0" dirty="0">
                          <a:latin typeface="맑은 고딕" panose="020B0503020000020004" pitchFamily="50" charset="-127"/>
                        </a:rPr>
                        <a:t> 질문</a:t>
                      </a:r>
                      <a:r>
                        <a:rPr lang="ko-KR" altLang="en-US" sz="3000" dirty="0">
                          <a:latin typeface="맑은 고딕" panose="020B0503020000020004" pitchFamily="50" charset="-127"/>
                        </a:rPr>
                        <a:t>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09478"/>
                  </a:ext>
                </a:extLst>
              </a:tr>
              <a:tr h="649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NO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>
                          <a:latin typeface="맑은 고딕" panose="020B0503020000020004" pitchFamily="50" charset="-127"/>
                        </a:rPr>
                        <a:t>[Description]</a:t>
                      </a:r>
                      <a:endParaRPr lang="ko-KR" altLang="en-US" sz="3000" dirty="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E5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35145"/>
                  </a:ext>
                </a:extLst>
              </a:tr>
              <a:tr h="10702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관리자가 등록한 모든 자주 찾는 질문 보기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30697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baseline="0" dirty="0"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latinLnBrk="1"/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 제목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baseline="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baseline="0" dirty="0">
                          <a:latin typeface="맑은 고딕" panose="020B0503020000020004" pitchFamily="50" charset="-127"/>
                        </a:rPr>
                        <a:t>제목 또는 내용으로 상세 검색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99718"/>
                  </a:ext>
                </a:extLst>
              </a:tr>
              <a:tr h="1070293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</a:rPr>
                        <a:t>클릭 시 해당 자주 찾는 질문 상세 페이지로 이동 가능</a:t>
                      </a:r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72547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된 자주 찾는 질문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페이지 수 확인 가능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2876"/>
                  </a:ext>
                </a:extLst>
              </a:tr>
              <a:tr h="1031878">
                <a:tc>
                  <a:txBody>
                    <a:bodyPr/>
                    <a:lstStyle/>
                    <a:p>
                      <a:pPr algn="ctr" latinLnBrk="1"/>
                      <a:endParaRPr lang="en-US" altLang="ko-KR" sz="2500" dirty="0"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2500" dirty="0"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클릭 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자주 찾는 질문 등록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4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41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11239</Words>
  <Application>Microsoft Office PowerPoint</Application>
  <PresentationFormat>사용자 지정</PresentationFormat>
  <Paragraphs>3871</Paragraphs>
  <Slides>158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2" baseType="lpstr">
      <vt:lpstr>Arial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회사 소개서 프레젠테이션</dc:title>
  <dc:creator>이커머스 7차</dc:creator>
  <cp:lastModifiedBy>jisoo</cp:lastModifiedBy>
  <cp:revision>209</cp:revision>
  <dcterms:created xsi:type="dcterms:W3CDTF">2006-08-16T00:00:00Z</dcterms:created>
  <dcterms:modified xsi:type="dcterms:W3CDTF">2024-11-17T12:51:35Z</dcterms:modified>
  <dc:identifier>DAGVqzAQSq4</dc:identifier>
</cp:coreProperties>
</file>